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68" r:id="rId1"/>
  </p:sldMasterIdLst>
  <p:sldIdLst>
    <p:sldId id="256" r:id="rId2"/>
    <p:sldId id="257" r:id="rId3"/>
    <p:sldId id="258" r:id="rId4"/>
    <p:sldId id="259" r:id="rId5"/>
    <p:sldId id="260" r:id="rId6"/>
    <p:sldId id="261" r:id="rId7"/>
    <p:sldId id="262" r:id="rId8"/>
    <p:sldId id="263" r:id="rId9"/>
    <p:sldId id="264" r:id="rId10"/>
    <p:sldId id="265" r:id="rId11"/>
    <p:sldId id="267" r:id="rId12"/>
    <p:sldId id="284" r:id="rId13"/>
    <p:sldId id="285" r:id="rId14"/>
    <p:sldId id="286" r:id="rId15"/>
    <p:sldId id="287" r:id="rId16"/>
    <p:sldId id="288" r:id="rId17"/>
    <p:sldId id="289" r:id="rId18"/>
    <p:sldId id="290" r:id="rId19"/>
    <p:sldId id="291" r:id="rId20"/>
    <p:sldId id="292" r:id="rId21"/>
    <p:sldId id="293" r:id="rId22"/>
    <p:sldId id="294" r:id="rId23"/>
    <p:sldId id="295" r:id="rId24"/>
    <p:sldId id="296" r:id="rId25"/>
    <p:sldId id="297" r:id="rId26"/>
    <p:sldId id="298" r:id="rId27"/>
    <p:sldId id="299" r:id="rId28"/>
    <p:sldId id="300" r:id="rId29"/>
    <p:sldId id="301" r:id="rId30"/>
    <p:sldId id="302" r:id="rId31"/>
    <p:sldId id="303" r:id="rId32"/>
    <p:sldId id="304" r:id="rId33"/>
    <p:sldId id="305" r:id="rId34"/>
    <p:sldId id="306" r:id="rId35"/>
    <p:sldId id="307" r:id="rId36"/>
    <p:sldId id="283" r:id="rId37"/>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6" d="100"/>
          <a:sy n="66" d="100"/>
        </p:scale>
        <p:origin x="-63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B3B4F1F5-0465-4F0A-9943-DC840ADC5B58}" type="datetimeFigureOut">
              <a:rPr lang="fa-IR" smtClean="0"/>
              <a:pPr/>
              <a:t>03/05/1440</a:t>
            </a:fld>
            <a:endParaRPr lang="fa-IR"/>
          </a:p>
        </p:txBody>
      </p:sp>
      <p:sp>
        <p:nvSpPr>
          <p:cNvPr id="2" name="Footer Placeholder 1"/>
          <p:cNvSpPr>
            <a:spLocks noGrp="1"/>
          </p:cNvSpPr>
          <p:nvPr>
            <p:ph type="ftr" sz="quarter" idx="11"/>
          </p:nvPr>
        </p:nvSpPr>
        <p:spPr/>
        <p:txBody>
          <a:bodyPr/>
          <a:lstStyle/>
          <a:p>
            <a:endParaRPr lang="fa-IR"/>
          </a:p>
        </p:txBody>
      </p:sp>
      <p:sp>
        <p:nvSpPr>
          <p:cNvPr id="15" name="Slide Number Placeholder 14"/>
          <p:cNvSpPr>
            <a:spLocks noGrp="1"/>
          </p:cNvSpPr>
          <p:nvPr>
            <p:ph type="sldNum" sz="quarter" idx="12"/>
          </p:nvPr>
        </p:nvSpPr>
        <p:spPr>
          <a:xfrm>
            <a:off x="8229600" y="6473952"/>
            <a:ext cx="758952" cy="246888"/>
          </a:xfrm>
        </p:spPr>
        <p:txBody>
          <a:bodyPr/>
          <a:lstStyle/>
          <a:p>
            <a:fld id="{6D4A3CAD-33D3-4D07-8ED7-5C6EE23A7A57}" type="slidenum">
              <a:rPr lang="fa-IR" smtClean="0"/>
              <a:pPr/>
              <a:t>‹#›</a:t>
            </a:fld>
            <a:endParaRPr lang="fa-I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3B4F1F5-0465-4F0A-9943-DC840ADC5B58}" type="datetimeFigureOut">
              <a:rPr lang="fa-IR" smtClean="0"/>
              <a:pPr/>
              <a:t>03/05/1440</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D4A3CAD-33D3-4D07-8ED7-5C6EE23A7A57}"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3B4F1F5-0465-4F0A-9943-DC840ADC5B58}" type="datetimeFigureOut">
              <a:rPr lang="fa-IR" smtClean="0"/>
              <a:pPr/>
              <a:t>03/05/1440</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D4A3CAD-33D3-4D07-8ED7-5C6EE23A7A57}"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B3B4F1F5-0465-4F0A-9943-DC840ADC5B58}" type="datetimeFigureOut">
              <a:rPr lang="fa-IR" smtClean="0"/>
              <a:pPr/>
              <a:t>03/05/1440</a:t>
            </a:fld>
            <a:endParaRPr lang="fa-IR"/>
          </a:p>
        </p:txBody>
      </p:sp>
      <p:sp>
        <p:nvSpPr>
          <p:cNvPr id="19" name="Footer Placeholder 18"/>
          <p:cNvSpPr>
            <a:spLocks noGrp="1"/>
          </p:cNvSpPr>
          <p:nvPr>
            <p:ph type="ftr" sz="quarter" idx="11"/>
          </p:nvPr>
        </p:nvSpPr>
        <p:spPr>
          <a:xfrm>
            <a:off x="3581400" y="76200"/>
            <a:ext cx="2895600" cy="288925"/>
          </a:xfrm>
        </p:spPr>
        <p:txBody>
          <a:bodyPr/>
          <a:lstStyle/>
          <a:p>
            <a:endParaRPr lang="fa-IR"/>
          </a:p>
        </p:txBody>
      </p:sp>
      <p:sp>
        <p:nvSpPr>
          <p:cNvPr id="16" name="Slide Number Placeholder 15"/>
          <p:cNvSpPr>
            <a:spLocks noGrp="1"/>
          </p:cNvSpPr>
          <p:nvPr>
            <p:ph type="sldNum" sz="quarter" idx="12"/>
          </p:nvPr>
        </p:nvSpPr>
        <p:spPr>
          <a:xfrm>
            <a:off x="8229600" y="6473952"/>
            <a:ext cx="758952" cy="246888"/>
          </a:xfrm>
        </p:spPr>
        <p:txBody>
          <a:bodyPr/>
          <a:lstStyle/>
          <a:p>
            <a:fld id="{6D4A3CAD-33D3-4D07-8ED7-5C6EE23A7A57}" type="slidenum">
              <a:rPr lang="fa-IR" smtClean="0"/>
              <a:pPr/>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B3B4F1F5-0465-4F0A-9943-DC840ADC5B58}" type="datetimeFigureOut">
              <a:rPr lang="fa-IR" smtClean="0"/>
              <a:pPr/>
              <a:t>03/05/1440</a:t>
            </a:fld>
            <a:endParaRPr lang="fa-IR"/>
          </a:p>
        </p:txBody>
      </p:sp>
      <p:sp>
        <p:nvSpPr>
          <p:cNvPr id="11" name="Footer Placeholder 10"/>
          <p:cNvSpPr>
            <a:spLocks noGrp="1"/>
          </p:cNvSpPr>
          <p:nvPr>
            <p:ph type="ftr" sz="quarter" idx="11"/>
          </p:nvPr>
        </p:nvSpPr>
        <p:spPr/>
        <p:txBody>
          <a:bodyPr/>
          <a:lstStyle/>
          <a:p>
            <a:endParaRPr lang="fa-IR"/>
          </a:p>
        </p:txBody>
      </p:sp>
      <p:sp>
        <p:nvSpPr>
          <p:cNvPr id="16" name="Slide Number Placeholder 15"/>
          <p:cNvSpPr>
            <a:spLocks noGrp="1"/>
          </p:cNvSpPr>
          <p:nvPr>
            <p:ph type="sldNum" sz="quarter" idx="12"/>
          </p:nvPr>
        </p:nvSpPr>
        <p:spPr/>
        <p:txBody>
          <a:bodyPr/>
          <a:lstStyle/>
          <a:p>
            <a:fld id="{6D4A3CAD-33D3-4D07-8ED7-5C6EE23A7A57}" type="slidenum">
              <a:rPr lang="fa-IR" smtClean="0"/>
              <a:pPr/>
              <a:t>‹#›</a:t>
            </a:fld>
            <a:endParaRPr lang="fa-IR"/>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B3B4F1F5-0465-4F0A-9943-DC840ADC5B58}" type="datetimeFigureOut">
              <a:rPr lang="fa-IR" smtClean="0"/>
              <a:pPr/>
              <a:t>03/05/1440</a:t>
            </a:fld>
            <a:endParaRPr lang="fa-IR"/>
          </a:p>
        </p:txBody>
      </p:sp>
      <p:sp>
        <p:nvSpPr>
          <p:cNvPr id="10" name="Footer Placeholder 9"/>
          <p:cNvSpPr>
            <a:spLocks noGrp="1"/>
          </p:cNvSpPr>
          <p:nvPr>
            <p:ph type="ftr" sz="quarter" idx="11"/>
          </p:nvPr>
        </p:nvSpPr>
        <p:spPr/>
        <p:txBody>
          <a:bodyPr/>
          <a:lstStyle/>
          <a:p>
            <a:endParaRPr lang="fa-IR"/>
          </a:p>
        </p:txBody>
      </p:sp>
      <p:sp>
        <p:nvSpPr>
          <p:cNvPr id="31" name="Slide Number Placeholder 30"/>
          <p:cNvSpPr>
            <a:spLocks noGrp="1"/>
          </p:cNvSpPr>
          <p:nvPr>
            <p:ph type="sldNum" sz="quarter" idx="12"/>
          </p:nvPr>
        </p:nvSpPr>
        <p:spPr/>
        <p:txBody>
          <a:bodyPr/>
          <a:lstStyle/>
          <a:p>
            <a:fld id="{6D4A3CAD-33D3-4D07-8ED7-5C6EE23A7A57}" type="slidenum">
              <a:rPr lang="fa-IR" smtClean="0"/>
              <a:pPr/>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B3B4F1F5-0465-4F0A-9943-DC840ADC5B58}" type="datetimeFigureOut">
              <a:rPr lang="fa-IR" smtClean="0"/>
              <a:pPr/>
              <a:t>03/05/1440</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a:xfrm>
            <a:off x="8229600" y="6477000"/>
            <a:ext cx="762000" cy="246888"/>
          </a:xfrm>
        </p:spPr>
        <p:txBody>
          <a:bodyPr/>
          <a:lstStyle/>
          <a:p>
            <a:fld id="{6D4A3CAD-33D3-4D07-8ED7-5C6EE23A7A57}" type="slidenum">
              <a:rPr lang="fa-IR" smtClean="0"/>
              <a:pPr/>
              <a:t>‹#›</a:t>
            </a:fld>
            <a:endParaRPr lang="fa-IR"/>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B3B4F1F5-0465-4F0A-9943-DC840ADC5B58}" type="datetimeFigureOut">
              <a:rPr lang="fa-IR" smtClean="0"/>
              <a:pPr/>
              <a:t>03/05/1440</a:t>
            </a:fld>
            <a:endParaRPr lang="fa-IR"/>
          </a:p>
        </p:txBody>
      </p:sp>
      <p:sp>
        <p:nvSpPr>
          <p:cNvPr id="21" name="Footer Placeholder 20"/>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D4A3CAD-33D3-4D07-8ED7-5C6EE23A7A57}"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3B4F1F5-0465-4F0A-9943-DC840ADC5B58}" type="datetimeFigureOut">
              <a:rPr lang="fa-IR" smtClean="0"/>
              <a:pPr/>
              <a:t>03/05/1440</a:t>
            </a:fld>
            <a:endParaRPr lang="fa-IR"/>
          </a:p>
        </p:txBody>
      </p:sp>
      <p:sp>
        <p:nvSpPr>
          <p:cNvPr id="24" name="Footer Placeholder 23"/>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6D4A3CAD-33D3-4D07-8ED7-5C6EE23A7A57}"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B3B4F1F5-0465-4F0A-9943-DC840ADC5B58}" type="datetimeFigureOut">
              <a:rPr lang="fa-IR" smtClean="0"/>
              <a:pPr/>
              <a:t>03/05/1440</a:t>
            </a:fld>
            <a:endParaRPr lang="fa-IR"/>
          </a:p>
        </p:txBody>
      </p:sp>
      <p:sp>
        <p:nvSpPr>
          <p:cNvPr id="29" name="Footer Placeholder 28"/>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6D4A3CAD-33D3-4D07-8ED7-5C6EE23A7A57}" type="slidenum">
              <a:rPr lang="fa-IR" smtClean="0"/>
              <a:pPr/>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B3B4F1F5-0465-4F0A-9943-DC840ADC5B58}" type="datetimeFigureOut">
              <a:rPr lang="fa-IR" smtClean="0"/>
              <a:pPr/>
              <a:t>03/05/1440</a:t>
            </a:fld>
            <a:endParaRPr lang="fa-IR"/>
          </a:p>
        </p:txBody>
      </p:sp>
      <p:sp>
        <p:nvSpPr>
          <p:cNvPr id="5" name="Footer Placeholder 4"/>
          <p:cNvSpPr>
            <a:spLocks noGrp="1"/>
          </p:cNvSpPr>
          <p:nvPr>
            <p:ph type="ftr" sz="quarter" idx="11"/>
          </p:nvPr>
        </p:nvSpPr>
        <p:spPr/>
        <p:txBody>
          <a:bodyPr/>
          <a:lstStyle/>
          <a:p>
            <a:endParaRPr lang="fa-IR"/>
          </a:p>
        </p:txBody>
      </p:sp>
      <p:sp>
        <p:nvSpPr>
          <p:cNvPr id="31" name="Slide Number Placeholder 30"/>
          <p:cNvSpPr>
            <a:spLocks noGrp="1"/>
          </p:cNvSpPr>
          <p:nvPr>
            <p:ph type="sldNum" sz="quarter" idx="12"/>
          </p:nvPr>
        </p:nvSpPr>
        <p:spPr/>
        <p:txBody>
          <a:bodyPr/>
          <a:lstStyle/>
          <a:p>
            <a:fld id="{6D4A3CAD-33D3-4D07-8ED7-5C6EE23A7A57}" type="slidenum">
              <a:rPr lang="fa-IR" smtClean="0"/>
              <a:pPr/>
              <a:t>‹#›</a:t>
            </a:fld>
            <a:endParaRPr lang="fa-IR"/>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B3B4F1F5-0465-4F0A-9943-DC840ADC5B58}" type="datetimeFigureOut">
              <a:rPr lang="fa-IR" smtClean="0"/>
              <a:pPr/>
              <a:t>03/05/1440</a:t>
            </a:fld>
            <a:endParaRPr lang="fa-IR"/>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fa-IR"/>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6D4A3CAD-33D3-4D07-8ED7-5C6EE23A7A57}" type="slidenum">
              <a:rPr lang="fa-IR" smtClean="0"/>
              <a:pPr/>
              <a:t>‹#›</a:t>
            </a:fld>
            <a:endParaRPr lang="fa-IR"/>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1"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r" rtl="1"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r" rtl="1"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r" rtl="1"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r" rtl="1"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r" rtl="1"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r" rtl="1"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r" rtl="1"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620688"/>
            <a:ext cx="7772400" cy="5760640"/>
          </a:xfrm>
        </p:spPr>
        <p:txBody>
          <a:bodyPr>
            <a:normAutofit/>
          </a:bodyPr>
          <a:lstStyle/>
          <a:p>
            <a:pPr algn="ctr"/>
            <a:r>
              <a:rPr lang="fa-IR" sz="4000" dirty="0" smtClean="0">
                <a:cs typeface="B Titr" pitchFamily="2" charset="-78"/>
              </a:rPr>
              <a:t/>
            </a:r>
            <a:br>
              <a:rPr lang="fa-IR" sz="4000" dirty="0" smtClean="0">
                <a:cs typeface="B Titr" pitchFamily="2" charset="-78"/>
              </a:rPr>
            </a:br>
            <a:r>
              <a:rPr lang="fa-IR" sz="4000" dirty="0" smtClean="0">
                <a:cs typeface="B Titr" pitchFamily="2" charset="-78"/>
              </a:rPr>
              <a:t/>
            </a:r>
            <a:br>
              <a:rPr lang="fa-IR" sz="4000" dirty="0" smtClean="0">
                <a:cs typeface="B Titr" pitchFamily="2" charset="-78"/>
              </a:rPr>
            </a:br>
            <a:r>
              <a:rPr lang="fa-IR" sz="4400" dirty="0" smtClean="0">
                <a:cs typeface="B Titr" pitchFamily="2" charset="-78"/>
              </a:rPr>
              <a:t>آئین نامه و دستورالعمل مرخصی ها</a:t>
            </a:r>
            <a:r>
              <a:rPr lang="fa-IR" sz="4000" dirty="0" smtClean="0">
                <a:cs typeface="B Titr" pitchFamily="2" charset="-78"/>
              </a:rPr>
              <a:t/>
            </a:r>
            <a:br>
              <a:rPr lang="fa-IR" sz="4000" dirty="0" smtClean="0">
                <a:cs typeface="B Titr" pitchFamily="2" charset="-78"/>
              </a:rPr>
            </a:br>
            <a:r>
              <a:rPr lang="fa-IR" sz="4400" dirty="0" smtClean="0">
                <a:cs typeface="B Titr" pitchFamily="2" charset="-78"/>
              </a:rPr>
              <a:t/>
            </a:r>
            <a:br>
              <a:rPr lang="fa-IR" sz="4400" dirty="0" smtClean="0">
                <a:cs typeface="B Titr" pitchFamily="2" charset="-78"/>
              </a:rPr>
            </a:br>
            <a:r>
              <a:rPr lang="fa-IR" sz="2400" dirty="0" smtClean="0">
                <a:cs typeface="B Titr" pitchFamily="2" charset="-78"/>
              </a:rPr>
              <a:t/>
            </a:r>
            <a:br>
              <a:rPr lang="fa-IR" sz="2400" dirty="0" smtClean="0">
                <a:cs typeface="B Titr" pitchFamily="2" charset="-78"/>
              </a:rPr>
            </a:br>
            <a:r>
              <a:rPr lang="fa-IR" sz="2400" dirty="0" smtClean="0">
                <a:cs typeface="B Titr" pitchFamily="2" charset="-78"/>
              </a:rPr>
              <a:t/>
            </a:r>
            <a:br>
              <a:rPr lang="fa-IR" sz="2400" dirty="0" smtClean="0">
                <a:cs typeface="B Titr" pitchFamily="2" charset="-78"/>
              </a:rPr>
            </a:br>
            <a:r>
              <a:rPr lang="fa-IR" sz="2400" dirty="0" smtClean="0">
                <a:cs typeface="B Titr" pitchFamily="2" charset="-78"/>
              </a:rPr>
              <a:t> تهیه و تنظیم </a:t>
            </a:r>
            <a:r>
              <a:rPr lang="fa-IR" sz="2400" smtClean="0">
                <a:cs typeface="B Titr" pitchFamily="2" charset="-78"/>
              </a:rPr>
              <a:t>: </a:t>
            </a:r>
            <a:r>
              <a:rPr lang="fa-IR" sz="2800" smtClean="0">
                <a:solidFill>
                  <a:srgbClr val="FF0000"/>
                </a:solidFill>
                <a:cs typeface="B Titr" pitchFamily="2" charset="-78"/>
              </a:rPr>
              <a:t>کارگزینی</a:t>
            </a:r>
            <a:endParaRPr lang="fa-IR" sz="2800" dirty="0">
              <a:solidFill>
                <a:srgbClr val="FF0000"/>
              </a:solidFill>
              <a:cs typeface="B Titr" pitchFamily="2" charset="-78"/>
            </a:endParaRPr>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2800" dirty="0" smtClean="0">
                <a:cs typeface="B Titr" pitchFamily="2" charset="-78"/>
              </a:rPr>
              <a:t>آئین نامه و دستورالعمل مرخصی ها</a:t>
            </a:r>
            <a:endParaRPr lang="fa-IR" sz="2800" dirty="0"/>
          </a:p>
        </p:txBody>
      </p:sp>
      <p:sp>
        <p:nvSpPr>
          <p:cNvPr id="3" name="Content Placeholder 2"/>
          <p:cNvSpPr>
            <a:spLocks noGrp="1"/>
          </p:cNvSpPr>
          <p:nvPr>
            <p:ph idx="1"/>
          </p:nvPr>
        </p:nvSpPr>
        <p:spPr/>
        <p:txBody>
          <a:bodyPr>
            <a:normAutofit/>
          </a:bodyPr>
          <a:lstStyle/>
          <a:p>
            <a:pPr algn="just">
              <a:buNone/>
            </a:pPr>
            <a:endParaRPr lang="fa-IR" sz="2400" dirty="0" smtClean="0">
              <a:solidFill>
                <a:schemeClr val="accent2"/>
              </a:solidFill>
              <a:cs typeface="B Titr" pitchFamily="2" charset="-78"/>
            </a:endParaRPr>
          </a:p>
          <a:p>
            <a:pPr algn="just">
              <a:buNone/>
            </a:pPr>
            <a:r>
              <a:rPr lang="fa-IR" sz="2400" dirty="0" smtClean="0">
                <a:solidFill>
                  <a:schemeClr val="accent2"/>
                </a:solidFill>
                <a:cs typeface="B Titr" pitchFamily="2" charset="-78"/>
              </a:rPr>
              <a:t>     21-  درصورتی که مشمولین قانون خدمت پزشکان و پیراپزشکان در حین انجام طرح به خدمت پیمانی موسسه پذیرفته شوند مدت مرخصی استحقاقی استفاده نشده آنان قابل ذخیره خواهد بود.</a:t>
            </a:r>
            <a:endParaRPr lang="en-US" sz="2400" dirty="0" smtClean="0">
              <a:solidFill>
                <a:schemeClr val="accent2"/>
              </a:solidFill>
              <a:cs typeface="B Titr" pitchFamily="2" charset="-78"/>
            </a:endParaRPr>
          </a:p>
          <a:p>
            <a:pPr algn="just">
              <a:buNone/>
            </a:pPr>
            <a:r>
              <a:rPr lang="fa-IR" sz="2400" dirty="0" smtClean="0">
                <a:solidFill>
                  <a:schemeClr val="accent2"/>
                </a:solidFill>
                <a:cs typeface="B Titr" pitchFamily="2" charset="-78"/>
              </a:rPr>
              <a:t>      22- مشمولین برنامه پزشک خانواده سالی سی روز مرخصی استحقاقی دارند که صرفا پانزده روز مرخصی پزشکان خانواده و ماماهای طرف قرارداد قابل بازخرید می باشد.</a:t>
            </a:r>
          </a:p>
          <a:p>
            <a:pPr algn="just">
              <a:buNone/>
            </a:pPr>
            <a:r>
              <a:rPr lang="fa-IR" sz="2400" dirty="0" smtClean="0">
                <a:solidFill>
                  <a:schemeClr val="accent2"/>
                </a:solidFill>
                <a:cs typeface="B Titr" pitchFamily="2" charset="-78"/>
              </a:rPr>
              <a:t>     23- ذخیره مرخصی استحقاقی جانبازان حالت اشتغال و کارکنانی که از ماموریت آموزشی استفاده می کنند همانند پرسنل عادی می باشد.</a:t>
            </a:r>
            <a:endParaRPr lang="en-US" sz="2400" dirty="0">
              <a:solidFill>
                <a:schemeClr val="accent2"/>
              </a:solidFill>
              <a:cs typeface="B Titr" pitchFamily="2" charset="-78"/>
            </a:endParaRPr>
          </a:p>
        </p:txBody>
      </p:sp>
    </p:spTree>
  </p:cSld>
  <p:clrMapOvr>
    <a:masterClrMapping/>
  </p:clrMapOvr>
  <p:transition>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2800" dirty="0" smtClean="0">
                <a:cs typeface="B Titr" pitchFamily="2" charset="-78"/>
              </a:rPr>
              <a:t>آئین نامه و دستورالعمل مرخصی ها</a:t>
            </a:r>
            <a:endParaRPr lang="fa-IR" sz="2800" dirty="0"/>
          </a:p>
        </p:txBody>
      </p:sp>
      <p:sp>
        <p:nvSpPr>
          <p:cNvPr id="3" name="Content Placeholder 2"/>
          <p:cNvSpPr>
            <a:spLocks noGrp="1"/>
          </p:cNvSpPr>
          <p:nvPr>
            <p:ph idx="1"/>
          </p:nvPr>
        </p:nvSpPr>
        <p:spPr>
          <a:xfrm>
            <a:off x="304800" y="1412776"/>
            <a:ext cx="8686800" cy="4667349"/>
          </a:xfrm>
        </p:spPr>
        <p:txBody>
          <a:bodyPr>
            <a:normAutofit/>
          </a:bodyPr>
          <a:lstStyle/>
          <a:p>
            <a:pPr algn="ctr">
              <a:buNone/>
            </a:pPr>
            <a:r>
              <a:rPr lang="fa-IR" sz="2800" dirty="0" smtClean="0">
                <a:solidFill>
                  <a:srgbClr val="FF0000"/>
                </a:solidFill>
                <a:cs typeface="B Titr" pitchFamily="2" charset="-78"/>
              </a:rPr>
              <a:t>مرخصی استعلاجی :</a:t>
            </a:r>
          </a:p>
          <a:p>
            <a:pPr algn="just">
              <a:buNone/>
            </a:pPr>
            <a:endParaRPr lang="fa-IR" sz="2800" dirty="0" smtClean="0">
              <a:solidFill>
                <a:schemeClr val="accent2"/>
              </a:solidFill>
              <a:cs typeface="B Titr" pitchFamily="2" charset="-78"/>
            </a:endParaRPr>
          </a:p>
          <a:p>
            <a:pPr algn="just">
              <a:buNone/>
            </a:pPr>
            <a:r>
              <a:rPr lang="fa-IR" sz="2400" dirty="0" smtClean="0">
                <a:solidFill>
                  <a:schemeClr val="accent2"/>
                </a:solidFill>
                <a:cs typeface="B Titr" pitchFamily="2" charset="-78"/>
              </a:rPr>
              <a:t>    1- کارمند موسسه درصورت ابتلا به بیماری که مانع از خدمت آنان می شود باید مراتب را در کوتاهترین مدت ممکن به مسئول مربوطه اطلاع دهند.</a:t>
            </a:r>
            <a:endParaRPr lang="en-US" sz="2400" dirty="0" smtClean="0">
              <a:solidFill>
                <a:schemeClr val="accent2"/>
              </a:solidFill>
              <a:cs typeface="B Titr" pitchFamily="2" charset="-78"/>
            </a:endParaRPr>
          </a:p>
          <a:p>
            <a:pPr algn="just">
              <a:buNone/>
            </a:pPr>
            <a:r>
              <a:rPr lang="fa-IR" sz="2400" dirty="0" smtClean="0">
                <a:solidFill>
                  <a:schemeClr val="accent2"/>
                </a:solidFill>
                <a:cs typeface="B Titr" pitchFamily="2" charset="-78"/>
              </a:rPr>
              <a:t>    2- کارگزینی مکلف است پس از تایید پزشک معتمد و یا شورای پزشکی نسبت به صدور حکم مرخصی استعلاجی اقدام نماید.</a:t>
            </a:r>
          </a:p>
          <a:p>
            <a:pPr algn="just">
              <a:buNone/>
            </a:pPr>
            <a:r>
              <a:rPr lang="fa-IR" sz="2400" dirty="0" smtClean="0">
                <a:solidFill>
                  <a:schemeClr val="accent2"/>
                </a:solidFill>
                <a:cs typeface="B Titr" pitchFamily="2" charset="-78"/>
              </a:rPr>
              <a:t>    3- کارمندان موسسه درصورت ابتلا به بیماری که مانع از انجام خدمت شود تا سه روز با گواهی پزشک معالج و تایید پزشک معتمد موسسه و مازاد بر سه روز تا سقف چهار ماه با تایید شورای پزشکی، می توانند از مرخصی استعلاجی استفاده نمایند.</a:t>
            </a:r>
            <a:endParaRPr lang="en-US" sz="2400" dirty="0" smtClean="0">
              <a:solidFill>
                <a:schemeClr val="accent2"/>
              </a:solidFill>
              <a:cs typeface="B Titr" pitchFamily="2" charset="-78"/>
            </a:endParaRPr>
          </a:p>
          <a:p>
            <a:pPr algn="just"/>
            <a:endParaRPr lang="en-US" sz="2400" dirty="0" smtClean="0">
              <a:solidFill>
                <a:schemeClr val="accent2"/>
              </a:solidFill>
              <a:cs typeface="B Titr" pitchFamily="2" charset="-78"/>
            </a:endParaRPr>
          </a:p>
          <a:p>
            <a:pPr algn="just">
              <a:buNone/>
            </a:pPr>
            <a:endParaRPr lang="fa-IR" sz="2800" dirty="0" smtClean="0">
              <a:solidFill>
                <a:schemeClr val="accent2"/>
              </a:solidFill>
              <a:cs typeface="B Titr" pitchFamily="2" charset="-78"/>
            </a:endParaRPr>
          </a:p>
        </p:txBody>
      </p:sp>
    </p:spTree>
  </p:cSld>
  <p:clrMapOvr>
    <a:masterClrMapping/>
  </p:clrMapOvr>
  <p:transition>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cs typeface="B Titr" pitchFamily="2" charset="-78"/>
              </a:rPr>
              <a:t>آئین نامه و دستورالعمل مرخصی ها</a:t>
            </a:r>
            <a:endParaRPr lang="fa-IR" dirty="0"/>
          </a:p>
        </p:txBody>
      </p:sp>
      <p:sp>
        <p:nvSpPr>
          <p:cNvPr id="3" name="Content Placeholder 2"/>
          <p:cNvSpPr>
            <a:spLocks noGrp="1"/>
          </p:cNvSpPr>
          <p:nvPr>
            <p:ph idx="1"/>
          </p:nvPr>
        </p:nvSpPr>
        <p:spPr/>
        <p:txBody>
          <a:bodyPr>
            <a:normAutofit/>
          </a:bodyPr>
          <a:lstStyle/>
          <a:p>
            <a:pPr algn="just"/>
            <a:endParaRPr lang="fa-IR" sz="2400" dirty="0" smtClean="0">
              <a:solidFill>
                <a:schemeClr val="accent2"/>
              </a:solidFill>
              <a:cs typeface="B Titr" pitchFamily="2" charset="-78"/>
            </a:endParaRPr>
          </a:p>
          <a:p>
            <a:pPr algn="just">
              <a:buNone/>
            </a:pPr>
            <a:r>
              <a:rPr lang="fa-IR" sz="2400" dirty="0" smtClean="0">
                <a:solidFill>
                  <a:schemeClr val="accent2"/>
                </a:solidFill>
                <a:cs typeface="B Titr" pitchFamily="2" charset="-78"/>
              </a:rPr>
              <a:t>    4- حداکثر مدت استفاده از مرخصی استعلاجی در طول یک سال تقویمی چهار ماه خواهد بود. درصورت نیاز به استفاده بیشتر از مرخصی استعلاجی، به تشخیص شورای پزشکی موسسه از محدودیت زمانی مستثنی می باشد.</a:t>
            </a:r>
            <a:endParaRPr lang="en-US" sz="2400" dirty="0" smtClean="0">
              <a:solidFill>
                <a:schemeClr val="accent2"/>
              </a:solidFill>
              <a:cs typeface="B Titr" pitchFamily="2" charset="-78"/>
            </a:endParaRPr>
          </a:p>
          <a:p>
            <a:pPr algn="just">
              <a:buNone/>
            </a:pPr>
            <a:r>
              <a:rPr lang="fa-IR" sz="2400" dirty="0" smtClean="0">
                <a:solidFill>
                  <a:schemeClr val="accent2"/>
                </a:solidFill>
                <a:cs typeface="B Titr" pitchFamily="2" charset="-78"/>
              </a:rPr>
              <a:t>    5- حقوق ومزایای کارمند در ایام مرخصی استعلاجی تا بهبودی کامل یا ازکارفتادگی کلی حداکثر به مدت یک سال به میزان حقوق ثابت و فوق العاده های مستمر که حسب مورد به کارمند داده شده است، قابل پرداخت می باشد. برای مدت مازاد بر یک سال فقط حقوق ثابت ( مشتمل بر حق شغل، حق شاغل، فوق العاده مدیریت و تفاوت تطبیق ، عائله مندی و اولاد ) قابل پرداخت خواهد بود.</a:t>
            </a:r>
            <a:endParaRPr lang="en-US" sz="2400" dirty="0" smtClean="0">
              <a:solidFill>
                <a:schemeClr val="accent2"/>
              </a:solidFill>
              <a:cs typeface="B Titr" pitchFamily="2" charset="-78"/>
            </a:endParaRPr>
          </a:p>
          <a:p>
            <a:pPr algn="just">
              <a:buNone/>
            </a:pPr>
            <a:endParaRPr lang="fa-IR" sz="2400" dirty="0">
              <a:solidFill>
                <a:schemeClr val="accent2"/>
              </a:solidFill>
              <a:cs typeface="B Titr" pitchFamily="2" charset="-78"/>
            </a:endParaRPr>
          </a:p>
        </p:txBody>
      </p:sp>
    </p:spTree>
  </p:cSld>
  <p:clrMapOvr>
    <a:masterClrMapping/>
  </p:clrMapOvr>
  <p:transition>
    <p:dissolv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cs typeface="B Titr" pitchFamily="2" charset="-78"/>
              </a:rPr>
              <a:t>آئین نامه و دستورالعمل مرخصی ها</a:t>
            </a:r>
            <a:endParaRPr lang="fa-IR" dirty="0"/>
          </a:p>
        </p:txBody>
      </p:sp>
      <p:sp>
        <p:nvSpPr>
          <p:cNvPr id="3" name="Content Placeholder 2"/>
          <p:cNvSpPr>
            <a:spLocks noGrp="1"/>
          </p:cNvSpPr>
          <p:nvPr>
            <p:ph idx="1"/>
          </p:nvPr>
        </p:nvSpPr>
        <p:spPr/>
        <p:txBody>
          <a:bodyPr>
            <a:normAutofit/>
          </a:bodyPr>
          <a:lstStyle/>
          <a:p>
            <a:pPr algn="just">
              <a:buNone/>
            </a:pPr>
            <a:endParaRPr lang="fa-IR" sz="2400" dirty="0" smtClean="0">
              <a:solidFill>
                <a:schemeClr val="accent2"/>
              </a:solidFill>
              <a:cs typeface="B Titr" pitchFamily="2" charset="-78"/>
            </a:endParaRPr>
          </a:p>
          <a:p>
            <a:pPr algn="just">
              <a:buNone/>
            </a:pPr>
            <a:r>
              <a:rPr lang="fa-IR" sz="2400" dirty="0" smtClean="0">
                <a:solidFill>
                  <a:schemeClr val="accent2"/>
                </a:solidFill>
                <a:cs typeface="B Titr" pitchFamily="2" charset="-78"/>
              </a:rPr>
              <a:t>    6- تشخیص ابتلاء مستخدم به بیماری صعب العلاج و تعیین مدت معذوریت وی بعهده کمیسیون پزشکی است.حداکثر مدت این معذوریت در هر نوبت شش ماه است و قابل تمدید خواهد بود.</a:t>
            </a:r>
            <a:endParaRPr lang="en-US" sz="2400" dirty="0" smtClean="0">
              <a:solidFill>
                <a:schemeClr val="accent2"/>
              </a:solidFill>
              <a:cs typeface="B Titr" pitchFamily="2" charset="-78"/>
            </a:endParaRPr>
          </a:p>
          <a:p>
            <a:pPr algn="just">
              <a:buNone/>
            </a:pPr>
            <a:r>
              <a:rPr lang="fa-IR" sz="2400" dirty="0" smtClean="0">
                <a:solidFill>
                  <a:schemeClr val="accent2"/>
                </a:solidFill>
                <a:cs typeface="B Titr" pitchFamily="2" charset="-78"/>
              </a:rPr>
              <a:t>    7- مرخصی استعلاجی مستخدم درصورتی که بیماری او ادامه یابد با رعایت مقررات قابل تمدید است.</a:t>
            </a:r>
            <a:endParaRPr lang="en-US" sz="2400" dirty="0" smtClean="0">
              <a:solidFill>
                <a:schemeClr val="accent2"/>
              </a:solidFill>
              <a:cs typeface="B Titr" pitchFamily="2" charset="-78"/>
            </a:endParaRPr>
          </a:p>
          <a:p>
            <a:pPr algn="just">
              <a:buNone/>
            </a:pPr>
            <a:r>
              <a:rPr lang="fa-IR" sz="2400" dirty="0" smtClean="0">
                <a:solidFill>
                  <a:schemeClr val="accent2"/>
                </a:solidFill>
                <a:cs typeface="B Titr" pitchFamily="2" charset="-78"/>
              </a:rPr>
              <a:t>     8- به جز مستخدمان(بانوان باردار) حفظ پست ثابت سازمانی مستخدمی که از مرخصی استعلاجی استفاده می کند بیشتر از چهار ماه الزامی نیست.</a:t>
            </a:r>
            <a:endParaRPr lang="en-US" sz="2400" dirty="0" smtClean="0">
              <a:solidFill>
                <a:schemeClr val="accent2"/>
              </a:solidFill>
              <a:cs typeface="B Titr" pitchFamily="2" charset="-78"/>
            </a:endParaRPr>
          </a:p>
          <a:p>
            <a:pPr algn="just">
              <a:buNone/>
            </a:pPr>
            <a:r>
              <a:rPr lang="fa-IR" sz="2400" dirty="0" smtClean="0">
                <a:solidFill>
                  <a:schemeClr val="accent2"/>
                </a:solidFill>
                <a:cs typeface="B Titr" pitchFamily="2" charset="-78"/>
              </a:rPr>
              <a:t>     9- برخورداری کارمندانی که در وضعیت مرخصی بدون حقوق قرار دارند از مرخصی استعلاجی موضوعیت ندارد.</a:t>
            </a:r>
            <a:endParaRPr lang="en-US" sz="2400" dirty="0" smtClean="0">
              <a:solidFill>
                <a:schemeClr val="accent2"/>
              </a:solidFill>
              <a:cs typeface="B Titr" pitchFamily="2" charset="-78"/>
            </a:endParaRPr>
          </a:p>
          <a:p>
            <a:pPr algn="just">
              <a:buNone/>
            </a:pPr>
            <a:endParaRPr lang="fa-IR" sz="2400" dirty="0">
              <a:solidFill>
                <a:schemeClr val="accent2"/>
              </a:solidFill>
              <a:cs typeface="B Titr" pitchFamily="2" charset="-78"/>
            </a:endParaRPr>
          </a:p>
        </p:txBody>
      </p:sp>
    </p:spTree>
  </p:cSld>
  <p:clrMapOvr>
    <a:masterClrMapping/>
  </p:clrMapOvr>
  <p:transition>
    <p:dissolv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cs typeface="B Titr" pitchFamily="2" charset="-78"/>
              </a:rPr>
              <a:t>آئین نامه و دستورالعمل مرخصی ها</a:t>
            </a:r>
            <a:endParaRPr lang="fa-IR" dirty="0"/>
          </a:p>
        </p:txBody>
      </p:sp>
      <p:sp>
        <p:nvSpPr>
          <p:cNvPr id="3" name="Content Placeholder 2"/>
          <p:cNvSpPr>
            <a:spLocks noGrp="1"/>
          </p:cNvSpPr>
          <p:nvPr>
            <p:ph idx="1"/>
          </p:nvPr>
        </p:nvSpPr>
        <p:spPr/>
        <p:txBody>
          <a:bodyPr>
            <a:normAutofit lnSpcReduction="10000"/>
          </a:bodyPr>
          <a:lstStyle/>
          <a:p>
            <a:pPr algn="just">
              <a:buNone/>
            </a:pPr>
            <a:endParaRPr lang="fa-IR" sz="2400" dirty="0" smtClean="0">
              <a:solidFill>
                <a:schemeClr val="accent2"/>
              </a:solidFill>
              <a:cs typeface="B Titr" pitchFamily="2" charset="-78"/>
            </a:endParaRPr>
          </a:p>
          <a:p>
            <a:pPr algn="just">
              <a:buNone/>
            </a:pPr>
            <a:r>
              <a:rPr lang="fa-IR" sz="2400" dirty="0" smtClean="0">
                <a:solidFill>
                  <a:schemeClr val="accent2"/>
                </a:solidFill>
                <a:cs typeface="B Titr" pitchFamily="2" charset="-78"/>
              </a:rPr>
              <a:t>     10- درصورتی که گواهی استعلاجی کارمند طبق مفاد این دستورالعمل مورد موافقت قرار نگیرد مدت مذکور از مرخصی استحقاقی وی کسر خواهد شد و درصورت عدم وجود مرخصی استحقاقی، مرخصی بدون حقوق منظور خواهد شد.</a:t>
            </a:r>
            <a:endParaRPr lang="en-US" sz="2400" dirty="0" smtClean="0">
              <a:solidFill>
                <a:schemeClr val="accent2"/>
              </a:solidFill>
              <a:cs typeface="B Titr" pitchFamily="2" charset="-78"/>
            </a:endParaRPr>
          </a:p>
          <a:p>
            <a:pPr algn="just">
              <a:buNone/>
            </a:pPr>
            <a:r>
              <a:rPr lang="fa-IR" sz="2400" dirty="0" smtClean="0">
                <a:solidFill>
                  <a:schemeClr val="accent2"/>
                </a:solidFill>
                <a:cs typeface="B Titr" pitchFamily="2" charset="-78"/>
              </a:rPr>
              <a:t>      11- کارکنان مشمول صندوق تامین اجتماعی از نظر استفاده از مرخصی استعلاجی تابع مقررات قانون تامین اجتماعی می باشند و موسسه مجاز به پرداخت حقوق و مزایای آنان در ایام مرخصی استعلاجی نمی باشند.</a:t>
            </a:r>
          </a:p>
          <a:p>
            <a:pPr algn="just">
              <a:buNone/>
            </a:pPr>
            <a:r>
              <a:rPr lang="fa-IR" sz="2400" dirty="0" smtClean="0">
                <a:solidFill>
                  <a:schemeClr val="accent2"/>
                </a:solidFill>
                <a:cs typeface="B Titr" pitchFamily="2" charset="-78"/>
              </a:rPr>
              <a:t>12- این قبیل مستخدمین موظفند ضمن آگاه نمودن دستگاه ذیربط از علت عدم حضور خویش در محل خدمت، مدارک مربوط به بیماری که به تایید مراجع قانونی مذکور در قانون تامین اجتماعی رسیده باشد را نیز در پایان ایام بیماری ارائه نمایند.</a:t>
            </a:r>
            <a:endParaRPr lang="en-US" sz="2400" dirty="0" smtClean="0">
              <a:solidFill>
                <a:schemeClr val="accent2"/>
              </a:solidFill>
              <a:cs typeface="B Titr" pitchFamily="2" charset="-78"/>
            </a:endParaRPr>
          </a:p>
          <a:p>
            <a:pPr algn="just">
              <a:buNone/>
            </a:pPr>
            <a:endParaRPr lang="en-US" sz="2400" dirty="0" smtClean="0">
              <a:solidFill>
                <a:schemeClr val="accent2"/>
              </a:solidFill>
              <a:cs typeface="B Titr" pitchFamily="2" charset="-78"/>
            </a:endParaRPr>
          </a:p>
          <a:p>
            <a:pPr algn="just">
              <a:buNone/>
            </a:pPr>
            <a:endParaRPr lang="fa-IR" sz="2400" dirty="0">
              <a:solidFill>
                <a:schemeClr val="accent2"/>
              </a:solidFill>
              <a:cs typeface="B Titr" pitchFamily="2" charset="-78"/>
            </a:endParaRPr>
          </a:p>
        </p:txBody>
      </p:sp>
    </p:spTree>
  </p:cSld>
  <p:clrMapOvr>
    <a:masterClrMapping/>
  </p:clrMapOvr>
  <p:transition>
    <p:dissolv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cs typeface="B Titr" pitchFamily="2" charset="-78"/>
              </a:rPr>
              <a:t>آئین نامه و دستورالعمل مرخصی ها</a:t>
            </a:r>
            <a:endParaRPr lang="fa-IR" dirty="0"/>
          </a:p>
        </p:txBody>
      </p:sp>
      <p:sp>
        <p:nvSpPr>
          <p:cNvPr id="3" name="Content Placeholder 2"/>
          <p:cNvSpPr>
            <a:spLocks noGrp="1"/>
          </p:cNvSpPr>
          <p:nvPr>
            <p:ph idx="1"/>
          </p:nvPr>
        </p:nvSpPr>
        <p:spPr/>
        <p:txBody>
          <a:bodyPr>
            <a:normAutofit/>
          </a:bodyPr>
          <a:lstStyle/>
          <a:p>
            <a:pPr algn="just">
              <a:buNone/>
            </a:pPr>
            <a:r>
              <a:rPr lang="fa-IR" sz="2400" dirty="0" smtClean="0">
                <a:solidFill>
                  <a:schemeClr val="accent2"/>
                </a:solidFill>
                <a:cs typeface="B Titr" pitchFamily="2" charset="-78"/>
              </a:rPr>
              <a:t>   13- حقوق و فوق العاده های مستخدمینی که عدم اشتغال آنان به سبب بیماری باشد و در بیمارستان بستری نشوند تا سه روز توسط دستگاه مربوطه پرداخت خواهد شد و مازاد بر سه روز تا خاتمه بیماری و حداکثر تا پایان قرارداد مشمول مقررات قانون تامین اجتماعی خواهد بود.</a:t>
            </a:r>
            <a:endParaRPr lang="en-US" sz="2400" dirty="0" smtClean="0">
              <a:solidFill>
                <a:schemeClr val="accent2"/>
              </a:solidFill>
              <a:cs typeface="B Titr" pitchFamily="2" charset="-78"/>
            </a:endParaRPr>
          </a:p>
          <a:p>
            <a:pPr algn="just">
              <a:buNone/>
            </a:pPr>
            <a:r>
              <a:rPr lang="fa-IR" sz="2400" dirty="0" smtClean="0">
                <a:solidFill>
                  <a:schemeClr val="accent2"/>
                </a:solidFill>
                <a:cs typeface="B Titr" pitchFamily="2" charset="-78"/>
              </a:rPr>
              <a:t>  14- پرداخت حقوق و مزایای کارکنان طرحی، رسمی آزمایشی و رسمی مشمول صندوق تامین اجتماعی بعهده موسسه می باشد .</a:t>
            </a:r>
            <a:endParaRPr lang="en-US" sz="2400" dirty="0" smtClean="0">
              <a:solidFill>
                <a:schemeClr val="accent2"/>
              </a:solidFill>
              <a:cs typeface="B Titr" pitchFamily="2" charset="-78"/>
            </a:endParaRPr>
          </a:p>
          <a:p>
            <a:pPr algn="just">
              <a:buNone/>
            </a:pPr>
            <a:r>
              <a:rPr lang="fa-IR" sz="2400" dirty="0" smtClean="0">
                <a:solidFill>
                  <a:schemeClr val="accent2"/>
                </a:solidFill>
                <a:cs typeface="B Titr" pitchFamily="2" charset="-78"/>
              </a:rPr>
              <a:t>   15- مرخصي زايمان پرسنل قراردادي و پيماني مشمول صندوق تامين اجتماعي از شش ماه به نه ماه افزايش يافت و پرداخت حقوق و مزاياي كاركنان مذكور در طول مدت فوق تا شش ماه اول از طريق صندوق تامين اجتماعي و از ابتداي ماه هفتم به بعد از طريق واحد مربوطه صورت مي پذيرد .</a:t>
            </a:r>
            <a:endParaRPr lang="en-US" sz="2400" dirty="0" smtClean="0">
              <a:solidFill>
                <a:schemeClr val="accent2"/>
              </a:solidFill>
              <a:cs typeface="B Titr" pitchFamily="2" charset="-78"/>
            </a:endParaRPr>
          </a:p>
          <a:p>
            <a:pPr algn="just">
              <a:buNone/>
            </a:pPr>
            <a:endParaRPr lang="fa-IR" sz="2400" dirty="0">
              <a:solidFill>
                <a:schemeClr val="accent2"/>
              </a:solidFill>
              <a:cs typeface="B Titr" pitchFamily="2" charset="-78"/>
            </a:endParaRPr>
          </a:p>
        </p:txBody>
      </p:sp>
    </p:spTree>
  </p:cSld>
  <p:clrMapOvr>
    <a:masterClrMapping/>
  </p:clrMapOvr>
  <p:transition>
    <p:dissolv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cs typeface="B Titr" pitchFamily="2" charset="-78"/>
              </a:rPr>
              <a:t>آئین نامه و دستورالعمل مرخصی ها</a:t>
            </a:r>
            <a:endParaRPr lang="fa-IR" dirty="0"/>
          </a:p>
        </p:txBody>
      </p:sp>
      <p:sp>
        <p:nvSpPr>
          <p:cNvPr id="3" name="Content Placeholder 2"/>
          <p:cNvSpPr>
            <a:spLocks noGrp="1"/>
          </p:cNvSpPr>
          <p:nvPr>
            <p:ph idx="1"/>
          </p:nvPr>
        </p:nvSpPr>
        <p:spPr/>
        <p:txBody>
          <a:bodyPr>
            <a:normAutofit lnSpcReduction="10000"/>
          </a:bodyPr>
          <a:lstStyle/>
          <a:p>
            <a:pPr algn="ctr">
              <a:buNone/>
            </a:pPr>
            <a:r>
              <a:rPr lang="fa-IR" dirty="0" smtClean="0">
                <a:solidFill>
                  <a:srgbClr val="FF0000"/>
                </a:solidFill>
                <a:cs typeface="B Titr" pitchFamily="2" charset="-78"/>
              </a:rPr>
              <a:t>مرخصی استعلاجی زایمان :</a:t>
            </a:r>
          </a:p>
          <a:p>
            <a:pPr algn="just">
              <a:buNone/>
            </a:pPr>
            <a:r>
              <a:rPr lang="fa-IR" sz="2400" dirty="0" smtClean="0">
                <a:solidFill>
                  <a:schemeClr val="accent2"/>
                </a:solidFill>
                <a:cs typeface="B Titr" pitchFamily="2" charset="-78"/>
              </a:rPr>
              <a:t>     1- به بانوان باردار برای هر بار وضع حمل بدون در نظر گرفتن سقف تعداد فرزندان نه ماه مرخصی زایمان با استفاده از حقوق و فوق العاده های مربوطه تعلق می گیردکه در هرصورت از نه ماه بیشتر نخواهد شد.</a:t>
            </a:r>
            <a:endParaRPr lang="en-US" sz="2400" dirty="0" smtClean="0">
              <a:solidFill>
                <a:schemeClr val="accent2"/>
              </a:solidFill>
              <a:cs typeface="B Titr" pitchFamily="2" charset="-78"/>
            </a:endParaRPr>
          </a:p>
          <a:p>
            <a:pPr algn="just">
              <a:buNone/>
            </a:pPr>
            <a:r>
              <a:rPr lang="fa-IR" sz="2400" dirty="0" smtClean="0">
                <a:solidFill>
                  <a:schemeClr val="accent2"/>
                </a:solidFill>
                <a:cs typeface="B Titr" pitchFamily="2" charset="-78"/>
              </a:rPr>
              <a:t>      2- مدت مرخصی زایمان برای زایمان های دوقلو نه ماه و برای زایمان های سه قلو و بالاتر یک سال تعیین گردیده است.</a:t>
            </a:r>
            <a:endParaRPr lang="en-US" sz="2400" dirty="0" smtClean="0">
              <a:solidFill>
                <a:schemeClr val="accent2"/>
              </a:solidFill>
              <a:cs typeface="B Titr" pitchFamily="2" charset="-78"/>
            </a:endParaRPr>
          </a:p>
          <a:p>
            <a:pPr algn="just">
              <a:buNone/>
            </a:pPr>
            <a:r>
              <a:rPr lang="fa-IR" sz="2400" dirty="0" smtClean="0">
                <a:solidFill>
                  <a:schemeClr val="accent2"/>
                </a:solidFill>
                <a:cs typeface="B Titr" pitchFamily="2" charset="-78"/>
              </a:rPr>
              <a:t>     3- مدت مرخصی استعلاجی بانوانی که در طول دوران بارداری با تایید پزشک معالج از مرخصی استعلاجی استفاده می کنند، از سقف مرخصی زایمان آنها کسر نخواهد شد.</a:t>
            </a:r>
            <a:endParaRPr lang="en-US" sz="2400" dirty="0" smtClean="0">
              <a:solidFill>
                <a:schemeClr val="accent2"/>
              </a:solidFill>
              <a:cs typeface="B Titr" pitchFamily="2" charset="-78"/>
            </a:endParaRPr>
          </a:p>
          <a:p>
            <a:pPr algn="just">
              <a:buNone/>
            </a:pPr>
            <a:r>
              <a:rPr lang="fa-IR" sz="2400" dirty="0" smtClean="0">
                <a:solidFill>
                  <a:schemeClr val="accent2"/>
                </a:solidFill>
                <a:cs typeface="B Titr" pitchFamily="2" charset="-78"/>
              </a:rPr>
              <a:t>     4- مرخصی زایمان درخصوص مادرانی که فرزند آنها مرده به دنیا می آید دوماه خواهد بود.</a:t>
            </a:r>
            <a:endParaRPr lang="en-US" sz="2400" dirty="0" smtClean="0">
              <a:solidFill>
                <a:schemeClr val="accent2"/>
              </a:solidFill>
              <a:cs typeface="B Titr" pitchFamily="2" charset="-78"/>
            </a:endParaRPr>
          </a:p>
          <a:p>
            <a:pPr algn="ctr">
              <a:buNone/>
            </a:pPr>
            <a:endParaRPr lang="fa-IR" dirty="0" smtClean="0">
              <a:solidFill>
                <a:srgbClr val="FF0000"/>
              </a:solidFill>
              <a:cs typeface="B Titr" pitchFamily="2" charset="-78"/>
            </a:endParaRPr>
          </a:p>
          <a:p>
            <a:pPr algn="ctr">
              <a:buNone/>
            </a:pPr>
            <a:endParaRPr lang="fa-IR" dirty="0"/>
          </a:p>
        </p:txBody>
      </p:sp>
    </p:spTree>
  </p:cSld>
  <p:clrMapOvr>
    <a:masterClrMapping/>
  </p:clrMapOvr>
  <p:transition>
    <p:dissolv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cs typeface="B Titr" pitchFamily="2" charset="-78"/>
              </a:rPr>
              <a:t>آئین نامه و دستورالعمل مرخصی ها</a:t>
            </a:r>
            <a:endParaRPr lang="fa-IR" dirty="0"/>
          </a:p>
        </p:txBody>
      </p:sp>
      <p:sp>
        <p:nvSpPr>
          <p:cNvPr id="3" name="Content Placeholder 2"/>
          <p:cNvSpPr>
            <a:spLocks noGrp="1"/>
          </p:cNvSpPr>
          <p:nvPr>
            <p:ph idx="1"/>
          </p:nvPr>
        </p:nvSpPr>
        <p:spPr/>
        <p:txBody>
          <a:bodyPr>
            <a:normAutofit/>
          </a:bodyPr>
          <a:lstStyle/>
          <a:p>
            <a:pPr>
              <a:buNone/>
            </a:pPr>
            <a:r>
              <a:rPr lang="fa-IR" sz="2400" dirty="0" smtClean="0">
                <a:solidFill>
                  <a:schemeClr val="accent2"/>
                </a:solidFill>
                <a:cs typeface="B Titr" pitchFamily="2" charset="-78"/>
              </a:rPr>
              <a:t>     5-  بانوان کارمندی که پذیرش وسرپرستی نوزاد شیرخوار را بعهده می گیرند ميتوانندمعادل مرخصي زایمان از اين مرخصي استفاده نمایند .</a:t>
            </a:r>
            <a:endParaRPr lang="en-US" sz="2400" dirty="0" smtClean="0">
              <a:solidFill>
                <a:schemeClr val="accent2"/>
              </a:solidFill>
              <a:cs typeface="B Titr" pitchFamily="2" charset="-78"/>
            </a:endParaRPr>
          </a:p>
          <a:p>
            <a:pPr>
              <a:buNone/>
            </a:pPr>
            <a:r>
              <a:rPr lang="fa-IR" sz="2400" dirty="0" smtClean="0">
                <a:solidFill>
                  <a:schemeClr val="accent2"/>
                </a:solidFill>
                <a:cs typeface="B Titr" pitchFamily="2" charset="-78"/>
              </a:rPr>
              <a:t>    6- بانوان کارمندی که از طریق حامل(رحم اجاره ای) دارای فرزند می شوند با رعایت قوانین و مقررات مربوطه می توانند از مرخصی معذوریت زایمان استفاده نمایند.</a:t>
            </a:r>
            <a:endParaRPr lang="en-US" sz="2400" dirty="0" smtClean="0">
              <a:solidFill>
                <a:schemeClr val="accent2"/>
              </a:solidFill>
              <a:cs typeface="B Titr" pitchFamily="2" charset="-78"/>
            </a:endParaRPr>
          </a:p>
          <a:p>
            <a:pPr>
              <a:buNone/>
            </a:pPr>
            <a:r>
              <a:rPr lang="fa-IR" sz="2400" dirty="0" smtClean="0">
                <a:solidFill>
                  <a:schemeClr val="accent2"/>
                </a:solidFill>
                <a:cs typeface="B Titr" pitchFamily="2" charset="-78"/>
              </a:rPr>
              <a:t>     7- مرخصی زایمان جزو مدت خدمات موضوع قانون خدمت پزشکان وپیراپزشکان محسوب میگردد . </a:t>
            </a:r>
            <a:r>
              <a:rPr lang="fa-IR" sz="2400" dirty="0" smtClean="0">
                <a:solidFill>
                  <a:schemeClr val="accent2"/>
                </a:solidFill>
                <a:cs typeface="B Titr" pitchFamily="2" charset="-78"/>
              </a:rPr>
              <a:t>به غیر ازمشمولین ضریب </a:t>
            </a:r>
            <a:r>
              <a:rPr lang="en-US" sz="2400" dirty="0" smtClean="0">
                <a:solidFill>
                  <a:schemeClr val="accent2"/>
                </a:solidFill>
                <a:cs typeface="B Titr" pitchFamily="2" charset="-78"/>
              </a:rPr>
              <a:t>k</a:t>
            </a:r>
            <a:endParaRPr lang="en-US" sz="2400" dirty="0" smtClean="0">
              <a:solidFill>
                <a:schemeClr val="accent2"/>
              </a:solidFill>
              <a:cs typeface="B Titr" pitchFamily="2" charset="-78"/>
            </a:endParaRPr>
          </a:p>
          <a:p>
            <a:pPr>
              <a:buNone/>
            </a:pPr>
            <a:r>
              <a:rPr lang="fa-IR" sz="2400" dirty="0" smtClean="0">
                <a:solidFill>
                  <a:schemeClr val="accent2"/>
                </a:solidFill>
                <a:cs typeface="B Titr" pitchFamily="2" charset="-78"/>
              </a:rPr>
              <a:t>    8-  تشخیص تاریخ معذوریت وضع حمل بانوان باردار بعهده پزشک معالج می باشد.</a:t>
            </a:r>
            <a:endParaRPr lang="en-US" sz="2400" dirty="0" smtClean="0">
              <a:solidFill>
                <a:schemeClr val="accent2"/>
              </a:solidFill>
              <a:cs typeface="B Titr" pitchFamily="2" charset="-78"/>
            </a:endParaRPr>
          </a:p>
          <a:p>
            <a:pPr>
              <a:buNone/>
            </a:pPr>
            <a:endParaRPr lang="fa-IR" sz="2400" dirty="0">
              <a:solidFill>
                <a:schemeClr val="accent2"/>
              </a:solidFill>
              <a:cs typeface="B Titr" pitchFamily="2" charset="-78"/>
            </a:endParaRPr>
          </a:p>
        </p:txBody>
      </p:sp>
    </p:spTree>
  </p:cSld>
  <p:clrMapOvr>
    <a:masterClrMapping/>
  </p:clrMapOvr>
  <p:transition>
    <p:dissolv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cs typeface="B Titr" pitchFamily="2" charset="-78"/>
              </a:rPr>
              <a:t>آئین نامه و دستورالعمل مرخصی ها</a:t>
            </a:r>
            <a:endParaRPr lang="fa-IR" dirty="0"/>
          </a:p>
        </p:txBody>
      </p:sp>
      <p:sp>
        <p:nvSpPr>
          <p:cNvPr id="3" name="Content Placeholder 2"/>
          <p:cNvSpPr>
            <a:spLocks noGrp="1"/>
          </p:cNvSpPr>
          <p:nvPr>
            <p:ph idx="1"/>
          </p:nvPr>
        </p:nvSpPr>
        <p:spPr/>
        <p:txBody>
          <a:bodyPr>
            <a:normAutofit/>
          </a:bodyPr>
          <a:lstStyle/>
          <a:p>
            <a:pPr algn="just">
              <a:buNone/>
            </a:pPr>
            <a:endParaRPr lang="fa-IR" sz="2400" dirty="0" smtClean="0">
              <a:solidFill>
                <a:schemeClr val="accent2"/>
              </a:solidFill>
              <a:cs typeface="B Titr" pitchFamily="2" charset="-78"/>
            </a:endParaRPr>
          </a:p>
          <a:p>
            <a:pPr algn="just">
              <a:buNone/>
            </a:pPr>
            <a:r>
              <a:rPr lang="fa-IR" sz="2400" dirty="0" smtClean="0">
                <a:solidFill>
                  <a:schemeClr val="accent2"/>
                </a:solidFill>
                <a:cs typeface="B Titr" pitchFamily="2" charset="-78"/>
              </a:rPr>
              <a:t>     9- مادران مشمول می توانند طی ساعات مقرر کار روزانه حداکثر از یک ساعت مرخصی ساعتی (شیردهی ) استفاده کنند.</a:t>
            </a:r>
            <a:endParaRPr lang="en-US" sz="2400" dirty="0" smtClean="0">
              <a:solidFill>
                <a:schemeClr val="accent2"/>
              </a:solidFill>
              <a:cs typeface="B Titr" pitchFamily="2" charset="-78"/>
            </a:endParaRPr>
          </a:p>
          <a:p>
            <a:pPr algn="just">
              <a:buNone/>
            </a:pPr>
            <a:r>
              <a:rPr lang="fa-IR" sz="2400" dirty="0" smtClean="0">
                <a:solidFill>
                  <a:schemeClr val="accent2"/>
                </a:solidFill>
                <a:cs typeface="B Titr" pitchFamily="2" charset="-78"/>
              </a:rPr>
              <a:t>     10- مدت و ساعت شیردهی برای وضع حمل های دوقولو و بیشتر به مدت دو ساعت در روز و تا 24 ماهگی نوزاد می باشد.</a:t>
            </a:r>
            <a:endParaRPr lang="en-US" sz="2400" dirty="0" smtClean="0">
              <a:solidFill>
                <a:schemeClr val="accent2"/>
              </a:solidFill>
              <a:cs typeface="B Titr" pitchFamily="2" charset="-78"/>
            </a:endParaRPr>
          </a:p>
          <a:p>
            <a:pPr algn="just">
              <a:buNone/>
            </a:pPr>
            <a:r>
              <a:rPr lang="fa-IR" sz="2400" dirty="0" smtClean="0">
                <a:solidFill>
                  <a:schemeClr val="accent2"/>
                </a:solidFill>
                <a:cs typeface="B Titr" pitchFamily="2" charset="-78"/>
              </a:rPr>
              <a:t>     11- میزان استفاده از مرخصی ساعتی شیردهی از مرخصی استحقاقی کارمند کسر نمی گردد.</a:t>
            </a:r>
            <a:endParaRPr lang="en-US" sz="2400" dirty="0" smtClean="0">
              <a:solidFill>
                <a:schemeClr val="accent2"/>
              </a:solidFill>
              <a:cs typeface="B Titr" pitchFamily="2" charset="-78"/>
            </a:endParaRPr>
          </a:p>
          <a:p>
            <a:pPr algn="just">
              <a:buNone/>
            </a:pPr>
            <a:r>
              <a:rPr lang="fa-IR" sz="2400" dirty="0" smtClean="0">
                <a:solidFill>
                  <a:schemeClr val="accent2"/>
                </a:solidFill>
                <a:cs typeface="B Titr" pitchFamily="2" charset="-78"/>
              </a:rPr>
              <a:t>     12- مادران مشمول پس از پایان مرخصی زایمان و در دوران شیردهی باید در کار قبلی خود اشتغال یابند. در دوران یاد شده نقل و انتقال آنها ممنوع است مگر اینکه خود متقاضی تغییر شغل یا نقل و انتقال باشند.</a:t>
            </a:r>
            <a:endParaRPr lang="en-US" sz="2400" dirty="0" smtClean="0">
              <a:solidFill>
                <a:schemeClr val="accent2"/>
              </a:solidFill>
              <a:cs typeface="B Titr" pitchFamily="2" charset="-78"/>
            </a:endParaRPr>
          </a:p>
          <a:p>
            <a:pPr algn="just">
              <a:buNone/>
            </a:pPr>
            <a:endParaRPr lang="fa-IR" sz="2400" dirty="0">
              <a:solidFill>
                <a:schemeClr val="accent2"/>
              </a:solidFill>
              <a:cs typeface="B Titr" pitchFamily="2" charset="-78"/>
            </a:endParaRPr>
          </a:p>
        </p:txBody>
      </p:sp>
    </p:spTree>
  </p:cSld>
  <p:clrMapOvr>
    <a:masterClrMapping/>
  </p:clrMapOvr>
  <p:transition>
    <p:dissolv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cs typeface="B Titr" pitchFamily="2" charset="-78"/>
              </a:rPr>
              <a:t>آئین نامه و دستورالعمل مرخصی ها</a:t>
            </a:r>
            <a:endParaRPr lang="fa-IR" dirty="0"/>
          </a:p>
        </p:txBody>
      </p:sp>
      <p:sp>
        <p:nvSpPr>
          <p:cNvPr id="3" name="Content Placeholder 2"/>
          <p:cNvSpPr>
            <a:spLocks noGrp="1"/>
          </p:cNvSpPr>
          <p:nvPr>
            <p:ph idx="1"/>
          </p:nvPr>
        </p:nvSpPr>
        <p:spPr/>
        <p:txBody>
          <a:bodyPr>
            <a:normAutofit/>
          </a:bodyPr>
          <a:lstStyle/>
          <a:p>
            <a:pPr>
              <a:buNone/>
            </a:pPr>
            <a:endParaRPr lang="fa-IR" sz="2400" dirty="0" smtClean="0">
              <a:solidFill>
                <a:schemeClr val="accent2"/>
              </a:solidFill>
              <a:cs typeface="B Titr" pitchFamily="2" charset="-78"/>
            </a:endParaRPr>
          </a:p>
          <a:p>
            <a:pPr>
              <a:buNone/>
            </a:pPr>
            <a:r>
              <a:rPr lang="fa-IR" sz="2400" dirty="0" smtClean="0">
                <a:solidFill>
                  <a:schemeClr val="accent2"/>
                </a:solidFill>
                <a:cs typeface="B Titr" pitchFamily="2" charset="-78"/>
              </a:rPr>
              <a:t>     13- مادران پس از شروع به کار مجدد می توانند درصورت تمایل تا دوازده ماهگی کودک از برنامه شیفت کاری شب معاف شوند.</a:t>
            </a:r>
          </a:p>
          <a:p>
            <a:pPr>
              <a:buNone/>
            </a:pPr>
            <a:endParaRPr lang="en-US" sz="2400" dirty="0" smtClean="0">
              <a:solidFill>
                <a:schemeClr val="accent2"/>
              </a:solidFill>
              <a:cs typeface="B Titr" pitchFamily="2" charset="-78"/>
            </a:endParaRPr>
          </a:p>
          <a:p>
            <a:pPr>
              <a:buNone/>
            </a:pPr>
            <a:r>
              <a:rPr lang="fa-IR" sz="2400" dirty="0" smtClean="0">
                <a:solidFill>
                  <a:schemeClr val="accent2"/>
                </a:solidFill>
                <a:cs typeface="B Titr" pitchFamily="2" charset="-78"/>
              </a:rPr>
              <a:t>      14- درصورت انجام نوبت کاری، استفاده از مرخصی شیر دهی در شیفت شب دوساعت و در شیفت های مضاعف به ازاء هرشیفت کاری یک ساعت می باشد .</a:t>
            </a:r>
            <a:endParaRPr lang="en-US" sz="2400" dirty="0" smtClean="0">
              <a:solidFill>
                <a:schemeClr val="accent2"/>
              </a:solidFill>
              <a:cs typeface="B Titr" pitchFamily="2" charset="-78"/>
            </a:endParaRPr>
          </a:p>
          <a:p>
            <a:pPr>
              <a:buNone/>
            </a:pPr>
            <a:endParaRPr lang="fa-IR" sz="2400" dirty="0">
              <a:solidFill>
                <a:schemeClr val="accent2"/>
              </a:solidFill>
              <a:cs typeface="B Titr" pitchFamily="2" charset="-78"/>
            </a:endParaRPr>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dirty="0" smtClean="0">
                <a:cs typeface="B Titr" pitchFamily="2" charset="-78"/>
              </a:rPr>
              <a:t>آئین نامه و دستورالعمل مرخصی ها</a:t>
            </a:r>
            <a:endParaRPr lang="fa-IR" dirty="0"/>
          </a:p>
        </p:txBody>
      </p:sp>
      <p:sp>
        <p:nvSpPr>
          <p:cNvPr id="3" name="Content Placeholder 2"/>
          <p:cNvSpPr>
            <a:spLocks noGrp="1"/>
          </p:cNvSpPr>
          <p:nvPr>
            <p:ph idx="1"/>
          </p:nvPr>
        </p:nvSpPr>
        <p:spPr>
          <a:xfrm>
            <a:off x="467544" y="1412777"/>
            <a:ext cx="8229600" cy="3816424"/>
          </a:xfrm>
        </p:spPr>
        <p:txBody>
          <a:bodyPr>
            <a:normAutofit/>
          </a:bodyPr>
          <a:lstStyle/>
          <a:p>
            <a:pPr algn="just">
              <a:buNone/>
            </a:pPr>
            <a:endParaRPr lang="fa-IR" dirty="0" smtClean="0">
              <a:cs typeface="B Titr" pitchFamily="2" charset="-78"/>
            </a:endParaRPr>
          </a:p>
          <a:p>
            <a:pPr>
              <a:buNone/>
            </a:pPr>
            <a:r>
              <a:rPr lang="fa-IR" dirty="0" smtClean="0">
                <a:cs typeface="B Titr" pitchFamily="2" charset="-78"/>
              </a:rPr>
              <a:t>  </a:t>
            </a:r>
            <a:r>
              <a:rPr lang="fa-IR" dirty="0" smtClean="0">
                <a:solidFill>
                  <a:schemeClr val="accent2"/>
                </a:solidFill>
                <a:cs typeface="B Titr" pitchFamily="2" charset="-78"/>
              </a:rPr>
              <a:t>1-  استحقاقی                         2- استعلاجی            </a:t>
            </a:r>
          </a:p>
          <a:p>
            <a:pPr>
              <a:buNone/>
            </a:pPr>
            <a:r>
              <a:rPr lang="fa-IR" dirty="0" smtClean="0">
                <a:solidFill>
                  <a:schemeClr val="accent2"/>
                </a:solidFill>
                <a:cs typeface="B Titr" pitchFamily="2" charset="-78"/>
              </a:rPr>
              <a:t> 3 - کمتر از یک روز              4- تشویقی                                                                 5- اضطراري                       6- اشعه	        		</a:t>
            </a:r>
            <a:endParaRPr lang="en-US" dirty="0" smtClean="0">
              <a:solidFill>
                <a:schemeClr val="accent2"/>
              </a:solidFill>
              <a:cs typeface="B Titr" pitchFamily="2" charset="-78"/>
            </a:endParaRPr>
          </a:p>
          <a:p>
            <a:pPr>
              <a:buNone/>
            </a:pPr>
            <a:r>
              <a:rPr lang="fa-IR" dirty="0" smtClean="0">
                <a:solidFill>
                  <a:schemeClr val="accent2"/>
                </a:solidFill>
                <a:cs typeface="B Titr" pitchFamily="2" charset="-78"/>
              </a:rPr>
              <a:t> 7- مناطق محروم		      8- بدون حقوق</a:t>
            </a:r>
            <a:endParaRPr lang="en-US" dirty="0">
              <a:solidFill>
                <a:schemeClr val="accent2"/>
              </a:solidFill>
              <a:cs typeface="B Titr" pitchFamily="2" charset="-78"/>
            </a:endParaRPr>
          </a:p>
        </p:txBody>
      </p:sp>
    </p:spTree>
  </p:cSld>
  <p:clrMapOvr>
    <a:masterClrMapping/>
  </p:clrMapOvr>
  <p:transition>
    <p:dissolv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cs typeface="B Titr" pitchFamily="2" charset="-78"/>
              </a:rPr>
              <a:t>آئین نامه و دستورالعمل مرخصی ها</a:t>
            </a:r>
            <a:endParaRPr lang="fa-IR" dirty="0"/>
          </a:p>
        </p:txBody>
      </p:sp>
      <p:sp>
        <p:nvSpPr>
          <p:cNvPr id="3" name="Content Placeholder 2"/>
          <p:cNvSpPr>
            <a:spLocks noGrp="1"/>
          </p:cNvSpPr>
          <p:nvPr>
            <p:ph idx="1"/>
          </p:nvPr>
        </p:nvSpPr>
        <p:spPr/>
        <p:txBody>
          <a:bodyPr>
            <a:normAutofit/>
          </a:bodyPr>
          <a:lstStyle/>
          <a:p>
            <a:pPr algn="ctr">
              <a:buNone/>
            </a:pPr>
            <a:r>
              <a:rPr lang="fa-IR" sz="2800" b="1" dirty="0" smtClean="0">
                <a:solidFill>
                  <a:srgbClr val="FF0000"/>
                </a:solidFill>
                <a:cs typeface="B Titr" pitchFamily="2" charset="-78"/>
              </a:rPr>
              <a:t>مرخصی کمتر از یک روز</a:t>
            </a:r>
          </a:p>
          <a:p>
            <a:pPr algn="ctr">
              <a:buNone/>
            </a:pPr>
            <a:endParaRPr lang="en-US" dirty="0" smtClean="0">
              <a:solidFill>
                <a:srgbClr val="FF0000"/>
              </a:solidFill>
              <a:cs typeface="B Titr" pitchFamily="2" charset="-78"/>
            </a:endParaRPr>
          </a:p>
          <a:p>
            <a:pPr algn="just">
              <a:buNone/>
            </a:pPr>
            <a:r>
              <a:rPr lang="fa-IR" sz="2400" dirty="0" smtClean="0">
                <a:solidFill>
                  <a:schemeClr val="accent2"/>
                </a:solidFill>
                <a:cs typeface="B Titr" pitchFamily="2" charset="-78"/>
              </a:rPr>
              <a:t>    1- کارمندان موسسه می توانند از مرخصی کمتر از یک روز که جزیی از مرخصی استحقاقی می باشد استفاده کنند حداکثر مرخصی ساعتی به میزان نصف ساعت کاری روزانه است. درصورت استفاده بیش از مدت ذکر شده یک روز مرخصی استحقاقی محاسبه می شود.</a:t>
            </a:r>
            <a:endParaRPr lang="en-US" sz="2400" dirty="0" smtClean="0">
              <a:solidFill>
                <a:schemeClr val="accent2"/>
              </a:solidFill>
              <a:cs typeface="B Titr" pitchFamily="2" charset="-78"/>
            </a:endParaRPr>
          </a:p>
          <a:p>
            <a:pPr algn="just">
              <a:buNone/>
            </a:pPr>
            <a:r>
              <a:rPr lang="fa-IR" sz="2400" dirty="0" smtClean="0">
                <a:solidFill>
                  <a:schemeClr val="accent2"/>
                </a:solidFill>
                <a:cs typeface="B Titr" pitchFamily="2" charset="-78"/>
              </a:rPr>
              <a:t>     2- حداکثر مدت استفاده از مرخصی موضوع این ماده از دوازده روز در یک سال تقویمی تجاوز نخواهد کرد.</a:t>
            </a:r>
            <a:endParaRPr lang="en-US" sz="2400" dirty="0" smtClean="0">
              <a:solidFill>
                <a:schemeClr val="accent2"/>
              </a:solidFill>
              <a:cs typeface="B Titr" pitchFamily="2" charset="-78"/>
            </a:endParaRPr>
          </a:p>
          <a:p>
            <a:pPr algn="just">
              <a:buNone/>
            </a:pPr>
            <a:r>
              <a:rPr lang="fa-IR" sz="2400" dirty="0" smtClean="0">
                <a:solidFill>
                  <a:schemeClr val="accent2"/>
                </a:solidFill>
                <a:cs typeface="B Titr" pitchFamily="2" charset="-78"/>
              </a:rPr>
              <a:t>    3- حداقل مدت برای استفاده از مرخصی کمتر از یک روز، یک ساعت است.</a:t>
            </a:r>
            <a:endParaRPr lang="en-US" sz="2400" dirty="0" smtClean="0">
              <a:solidFill>
                <a:schemeClr val="accent2"/>
              </a:solidFill>
              <a:cs typeface="B Titr" pitchFamily="2" charset="-78"/>
            </a:endParaRPr>
          </a:p>
          <a:p>
            <a:pPr>
              <a:buNone/>
            </a:pPr>
            <a:endParaRPr lang="fa-IR" dirty="0"/>
          </a:p>
        </p:txBody>
      </p:sp>
    </p:spTree>
  </p:cSld>
  <p:clrMapOvr>
    <a:masterClrMapping/>
  </p:clrMapOvr>
  <p:transition>
    <p:dissolv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cs typeface="B Titr" pitchFamily="2" charset="-78"/>
              </a:rPr>
              <a:t>آئین نامه و دستورالعمل مرخصی ها</a:t>
            </a:r>
            <a:endParaRPr lang="fa-IR" dirty="0"/>
          </a:p>
        </p:txBody>
      </p:sp>
      <p:sp>
        <p:nvSpPr>
          <p:cNvPr id="3" name="Content Placeholder 2"/>
          <p:cNvSpPr>
            <a:spLocks noGrp="1"/>
          </p:cNvSpPr>
          <p:nvPr>
            <p:ph idx="1"/>
          </p:nvPr>
        </p:nvSpPr>
        <p:spPr/>
        <p:txBody>
          <a:bodyPr>
            <a:normAutofit lnSpcReduction="10000"/>
          </a:bodyPr>
          <a:lstStyle/>
          <a:p>
            <a:pPr algn="ctr">
              <a:buNone/>
            </a:pPr>
            <a:r>
              <a:rPr lang="fa-IR" sz="2800" b="1" dirty="0" smtClean="0">
                <a:solidFill>
                  <a:srgbClr val="FF0000"/>
                </a:solidFill>
                <a:cs typeface="B Titr" pitchFamily="2" charset="-78"/>
              </a:rPr>
              <a:t>  مرخصی اضطراری</a:t>
            </a:r>
            <a:endParaRPr lang="en-US" sz="2800" dirty="0" smtClean="0">
              <a:solidFill>
                <a:srgbClr val="FF0000"/>
              </a:solidFill>
              <a:cs typeface="B Titr" pitchFamily="2" charset="-78"/>
            </a:endParaRPr>
          </a:p>
          <a:p>
            <a:pPr algn="just">
              <a:buNone/>
            </a:pPr>
            <a:r>
              <a:rPr lang="fa-IR" sz="2400" b="1" dirty="0" smtClean="0">
                <a:solidFill>
                  <a:schemeClr val="accent2"/>
                </a:solidFill>
                <a:cs typeface="B Titr" pitchFamily="2" charset="-78"/>
              </a:rPr>
              <a:t>      1</a:t>
            </a:r>
            <a:r>
              <a:rPr lang="fa-IR" sz="2400" dirty="0" smtClean="0">
                <a:solidFill>
                  <a:schemeClr val="accent2"/>
                </a:solidFill>
                <a:cs typeface="B Titr" pitchFamily="2" charset="-78"/>
              </a:rPr>
              <a:t>- به منظورتحکیم و تکریم نهاد خانواده، کارمندان موسسه در موارد ذیل حق برخورداری از هفت روز مرخصی اضطراری علاوه بر سقف مرخصی استحقاقی سالانه رادارند.مرخصی مذکور قابل ذخیره یا بازخرید نمی باشد.</a:t>
            </a:r>
            <a:endParaRPr lang="en-US" sz="2400" dirty="0" smtClean="0">
              <a:solidFill>
                <a:schemeClr val="accent2"/>
              </a:solidFill>
              <a:cs typeface="B Titr" pitchFamily="2" charset="-78"/>
            </a:endParaRPr>
          </a:p>
          <a:p>
            <a:pPr algn="just">
              <a:buNone/>
            </a:pPr>
            <a:r>
              <a:rPr lang="fa-IR" sz="2400" dirty="0" smtClean="0">
                <a:solidFill>
                  <a:schemeClr val="accent2"/>
                </a:solidFill>
                <a:cs typeface="B Titr" pitchFamily="2" charset="-78"/>
              </a:rPr>
              <a:t>      الف) ازدواج دائم کارمند </a:t>
            </a:r>
            <a:endParaRPr lang="en-US" sz="2400" dirty="0" smtClean="0">
              <a:solidFill>
                <a:schemeClr val="accent2"/>
              </a:solidFill>
              <a:cs typeface="B Titr" pitchFamily="2" charset="-78"/>
            </a:endParaRPr>
          </a:p>
          <a:p>
            <a:pPr algn="just">
              <a:buNone/>
            </a:pPr>
            <a:r>
              <a:rPr lang="fa-IR" sz="2400" dirty="0" smtClean="0">
                <a:solidFill>
                  <a:schemeClr val="accent2"/>
                </a:solidFill>
                <a:cs typeface="B Titr" pitchFamily="2" charset="-78"/>
              </a:rPr>
              <a:t>      ب) ازدواج فرزند کارمند</a:t>
            </a:r>
            <a:endParaRPr lang="en-US" sz="2400" dirty="0" smtClean="0">
              <a:solidFill>
                <a:schemeClr val="accent2"/>
              </a:solidFill>
              <a:cs typeface="B Titr" pitchFamily="2" charset="-78"/>
            </a:endParaRPr>
          </a:p>
          <a:p>
            <a:pPr algn="just">
              <a:buNone/>
            </a:pPr>
            <a:r>
              <a:rPr lang="fa-IR" sz="2400" dirty="0" smtClean="0">
                <a:solidFill>
                  <a:schemeClr val="accent2"/>
                </a:solidFill>
                <a:cs typeface="B Titr" pitchFamily="2" charset="-78"/>
              </a:rPr>
              <a:t>      ج) فوت بستگان درجه یک شامل: همسر،فرزند،پدر، مادر،خواهر،برادر</a:t>
            </a:r>
            <a:endParaRPr lang="en-US" sz="2400" dirty="0" smtClean="0">
              <a:solidFill>
                <a:schemeClr val="accent2"/>
              </a:solidFill>
              <a:cs typeface="B Titr" pitchFamily="2" charset="-78"/>
            </a:endParaRPr>
          </a:p>
          <a:p>
            <a:pPr algn="just">
              <a:buNone/>
            </a:pPr>
            <a:r>
              <a:rPr lang="fa-IR" sz="2400" dirty="0" smtClean="0">
                <a:solidFill>
                  <a:schemeClr val="accent2"/>
                </a:solidFill>
                <a:cs typeface="B Titr" pitchFamily="2" charset="-78"/>
              </a:rPr>
              <a:t>     2- تاریخ شروع استفاده از هفت روز مرخصی اضطراری موضوع ماده 74 آئین نامه اداری و استخدامی اعضاء غیر هیات علمی در مورد ازدواج از تاریخ عقد حداکثر به مدت دو سال و فوت تاریخ شروع تا چهل روز با تقاضا و اعلام کارمند و با احتساب ایام تعطیل صورت می پذیرد. </a:t>
            </a:r>
            <a:endParaRPr lang="en-US" sz="2400" dirty="0" smtClean="0">
              <a:solidFill>
                <a:schemeClr val="accent2"/>
              </a:solidFill>
              <a:cs typeface="B Titr" pitchFamily="2" charset="-78"/>
            </a:endParaRPr>
          </a:p>
          <a:p>
            <a:pPr algn="just">
              <a:buNone/>
            </a:pPr>
            <a:endParaRPr lang="fa-IR" sz="2400" dirty="0">
              <a:solidFill>
                <a:schemeClr val="accent2"/>
              </a:solidFill>
              <a:cs typeface="B Titr" pitchFamily="2" charset="-78"/>
            </a:endParaRPr>
          </a:p>
        </p:txBody>
      </p:sp>
    </p:spTree>
  </p:cSld>
  <p:clrMapOvr>
    <a:masterClrMapping/>
  </p:clrMapOvr>
  <p:transition>
    <p:dissolv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cs typeface="B Titr" pitchFamily="2" charset="-78"/>
              </a:rPr>
              <a:t>آئین نامه و دستورالعمل مرخصی ها</a:t>
            </a:r>
            <a:endParaRPr lang="fa-IR" dirty="0"/>
          </a:p>
        </p:txBody>
      </p:sp>
      <p:sp>
        <p:nvSpPr>
          <p:cNvPr id="3" name="Content Placeholder 2"/>
          <p:cNvSpPr>
            <a:spLocks noGrp="1"/>
          </p:cNvSpPr>
          <p:nvPr>
            <p:ph idx="1"/>
          </p:nvPr>
        </p:nvSpPr>
        <p:spPr/>
        <p:txBody>
          <a:bodyPr>
            <a:normAutofit/>
          </a:bodyPr>
          <a:lstStyle/>
          <a:p>
            <a:pPr>
              <a:buNone/>
            </a:pPr>
            <a:endParaRPr lang="fa-IR" sz="2400" dirty="0" smtClean="0">
              <a:solidFill>
                <a:schemeClr val="accent2"/>
              </a:solidFill>
              <a:cs typeface="B Titr" pitchFamily="2" charset="-78"/>
            </a:endParaRPr>
          </a:p>
          <a:p>
            <a:pPr>
              <a:buNone/>
            </a:pPr>
            <a:r>
              <a:rPr lang="fa-IR" sz="2400" b="1" dirty="0" smtClean="0">
                <a:solidFill>
                  <a:schemeClr val="accent2"/>
                </a:solidFill>
                <a:cs typeface="B Titr" pitchFamily="2" charset="-78"/>
              </a:rPr>
              <a:t>     تبصره:</a:t>
            </a:r>
            <a:r>
              <a:rPr lang="fa-IR" sz="2400" dirty="0" smtClean="0">
                <a:solidFill>
                  <a:schemeClr val="accent2"/>
                </a:solidFill>
                <a:cs typeface="B Titr" pitchFamily="2" charset="-78"/>
              </a:rPr>
              <a:t> </a:t>
            </a:r>
          </a:p>
          <a:p>
            <a:pPr>
              <a:buNone/>
            </a:pPr>
            <a:r>
              <a:rPr lang="fa-IR" sz="2400" dirty="0" smtClean="0">
                <a:solidFill>
                  <a:schemeClr val="accent2"/>
                </a:solidFill>
                <a:cs typeface="B Titr" pitchFamily="2" charset="-78"/>
              </a:rPr>
              <a:t>               کارمند موظف است مستندات لازم را ارائه نماید.</a:t>
            </a:r>
          </a:p>
          <a:p>
            <a:pPr>
              <a:buNone/>
            </a:pPr>
            <a:r>
              <a:rPr lang="fa-IR" sz="2400" dirty="0" smtClean="0">
                <a:solidFill>
                  <a:schemeClr val="accent2"/>
                </a:solidFill>
                <a:cs typeface="B Titr" pitchFamily="2" charset="-78"/>
              </a:rPr>
              <a:t>     3- تاریخ شروع استفاده از 15 مرخصی اضطراری مراقبت از همسر بعد از وضع حمل از تاریخ ولادت فرزند با احتساب ایام تعطیل خواهد بود.</a:t>
            </a:r>
          </a:p>
          <a:p>
            <a:pPr>
              <a:buNone/>
            </a:pPr>
            <a:endParaRPr lang="en-US" sz="2400" dirty="0" smtClean="0">
              <a:solidFill>
                <a:schemeClr val="accent2"/>
              </a:solidFill>
              <a:cs typeface="B Titr" pitchFamily="2" charset="-78"/>
            </a:endParaRPr>
          </a:p>
          <a:p>
            <a:pPr>
              <a:buNone/>
            </a:pPr>
            <a:r>
              <a:rPr lang="fa-IR" sz="2400" dirty="0" smtClean="0">
                <a:solidFill>
                  <a:schemeClr val="accent2"/>
                </a:solidFill>
                <a:cs typeface="B Titr" pitchFamily="2" charset="-78"/>
              </a:rPr>
              <a:t>     تبصره: </a:t>
            </a:r>
          </a:p>
          <a:p>
            <a:pPr>
              <a:buNone/>
            </a:pPr>
            <a:r>
              <a:rPr lang="fa-IR" sz="2400" dirty="0" smtClean="0">
                <a:solidFill>
                  <a:schemeClr val="accent2"/>
                </a:solidFill>
                <a:cs typeface="B Titr" pitchFamily="2" charset="-78"/>
              </a:rPr>
              <a:t>     اعطای مرخصی فوق به کارمندانی که همسر آنان فرزند مرده به دنیا می آورند، جهت مراقبت از همسر بلامانع می باشد.</a:t>
            </a:r>
            <a:endParaRPr lang="en-US" sz="2400" dirty="0" smtClean="0">
              <a:solidFill>
                <a:schemeClr val="accent2"/>
              </a:solidFill>
              <a:cs typeface="B Titr" pitchFamily="2" charset="-78"/>
            </a:endParaRPr>
          </a:p>
          <a:p>
            <a:pPr>
              <a:buNone/>
            </a:pPr>
            <a:endParaRPr lang="fa-IR" sz="2400" dirty="0">
              <a:solidFill>
                <a:schemeClr val="accent2"/>
              </a:solidFill>
              <a:cs typeface="B Titr" pitchFamily="2" charset="-78"/>
            </a:endParaRPr>
          </a:p>
        </p:txBody>
      </p:sp>
    </p:spTree>
  </p:cSld>
  <p:clrMapOvr>
    <a:masterClrMapping/>
  </p:clrMapOvr>
  <p:transition>
    <p:dissolv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cs typeface="B Titr" pitchFamily="2" charset="-78"/>
              </a:rPr>
              <a:t>آئین نامه و دستورالعمل مرخصی ها</a:t>
            </a:r>
            <a:endParaRPr lang="fa-IR" dirty="0"/>
          </a:p>
        </p:txBody>
      </p:sp>
      <p:sp>
        <p:nvSpPr>
          <p:cNvPr id="3" name="Content Placeholder 2"/>
          <p:cNvSpPr>
            <a:spLocks noGrp="1"/>
          </p:cNvSpPr>
          <p:nvPr>
            <p:ph idx="1"/>
          </p:nvPr>
        </p:nvSpPr>
        <p:spPr/>
        <p:txBody>
          <a:bodyPr>
            <a:normAutofit/>
          </a:bodyPr>
          <a:lstStyle/>
          <a:p>
            <a:pPr>
              <a:buNone/>
            </a:pPr>
            <a:endParaRPr lang="fa-IR" sz="2400" dirty="0" smtClean="0">
              <a:solidFill>
                <a:schemeClr val="accent2"/>
              </a:solidFill>
              <a:cs typeface="B Titr" pitchFamily="2" charset="-78"/>
            </a:endParaRPr>
          </a:p>
          <a:p>
            <a:pPr>
              <a:buNone/>
            </a:pPr>
            <a:r>
              <a:rPr lang="fa-IR" sz="2800" b="1" dirty="0" smtClean="0">
                <a:solidFill>
                  <a:srgbClr val="FF0000"/>
                </a:solidFill>
                <a:cs typeface="B Titr" pitchFamily="2" charset="-78"/>
              </a:rPr>
              <a:t>                                              مرخصی تشویقی</a:t>
            </a:r>
          </a:p>
          <a:p>
            <a:pPr algn="just">
              <a:buNone/>
            </a:pPr>
            <a:endParaRPr lang="en-US" sz="2800" dirty="0" smtClean="0">
              <a:solidFill>
                <a:srgbClr val="FF0000"/>
              </a:solidFill>
              <a:cs typeface="B Titr" pitchFamily="2" charset="-78"/>
            </a:endParaRPr>
          </a:p>
          <a:p>
            <a:pPr>
              <a:buNone/>
            </a:pPr>
            <a:r>
              <a:rPr lang="fa-IR" sz="2400" dirty="0" smtClean="0">
                <a:solidFill>
                  <a:schemeClr val="accent2"/>
                </a:solidFill>
                <a:cs typeface="B Titr" pitchFamily="2" charset="-78"/>
              </a:rPr>
              <a:t>    کارمندان اعم از قراردادی، پیمانی، رسمی آزمایشی و رسمی که به حج تمتع مشرف می شوند مجاز خواهند بود فقط یک بار از یک ماه مرخصی تشویقی استفاده نمایند که جزء مرخصی استحقاقی منظور نخواهد شد.</a:t>
            </a:r>
          </a:p>
          <a:p>
            <a:pPr>
              <a:buNone/>
            </a:pPr>
            <a:endParaRPr lang="en-US" sz="2400" dirty="0" smtClean="0">
              <a:solidFill>
                <a:schemeClr val="accent2"/>
              </a:solidFill>
              <a:cs typeface="B Titr" pitchFamily="2" charset="-78"/>
            </a:endParaRPr>
          </a:p>
          <a:p>
            <a:pPr>
              <a:buNone/>
            </a:pPr>
            <a:r>
              <a:rPr lang="fa-IR" sz="2400" b="1" dirty="0" smtClean="0">
                <a:solidFill>
                  <a:schemeClr val="accent2"/>
                </a:solidFill>
                <a:cs typeface="B Titr" pitchFamily="2" charset="-78"/>
              </a:rPr>
              <a:t>    </a:t>
            </a:r>
            <a:endParaRPr lang="en-US" sz="2400" dirty="0" smtClean="0">
              <a:solidFill>
                <a:schemeClr val="accent2"/>
              </a:solidFill>
              <a:cs typeface="B Titr" pitchFamily="2" charset="-78"/>
            </a:endParaRPr>
          </a:p>
          <a:p>
            <a:pPr>
              <a:buNone/>
            </a:pPr>
            <a:endParaRPr lang="fa-IR" sz="2400" dirty="0">
              <a:solidFill>
                <a:schemeClr val="accent2"/>
              </a:solidFill>
              <a:cs typeface="B Titr" pitchFamily="2" charset="-78"/>
            </a:endParaRPr>
          </a:p>
        </p:txBody>
      </p:sp>
    </p:spTree>
  </p:cSld>
  <p:clrMapOvr>
    <a:masterClrMapping/>
  </p:clrMapOvr>
  <p:transition>
    <p:dissolv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cs typeface="B Titr" pitchFamily="2" charset="-78"/>
              </a:rPr>
              <a:t>آئین نامه و دستورالعمل مرخصی ها</a:t>
            </a:r>
            <a:endParaRPr lang="fa-IR" dirty="0"/>
          </a:p>
        </p:txBody>
      </p:sp>
      <p:sp>
        <p:nvSpPr>
          <p:cNvPr id="3" name="Content Placeholder 2"/>
          <p:cNvSpPr>
            <a:spLocks noGrp="1"/>
          </p:cNvSpPr>
          <p:nvPr>
            <p:ph idx="1"/>
          </p:nvPr>
        </p:nvSpPr>
        <p:spPr/>
        <p:txBody>
          <a:bodyPr>
            <a:normAutofit/>
          </a:bodyPr>
          <a:lstStyle/>
          <a:p>
            <a:pPr algn="ctr">
              <a:buNone/>
            </a:pPr>
            <a:r>
              <a:rPr lang="fa-IR" sz="2800" b="1" dirty="0" smtClean="0">
                <a:solidFill>
                  <a:srgbClr val="FF0000"/>
                </a:solidFill>
                <a:cs typeface="B Titr" pitchFamily="2" charset="-78"/>
              </a:rPr>
              <a:t>مرخصی اشعه</a:t>
            </a:r>
            <a:endParaRPr lang="en-US" sz="2800" dirty="0" smtClean="0">
              <a:solidFill>
                <a:srgbClr val="FF0000"/>
              </a:solidFill>
              <a:cs typeface="B Titr" pitchFamily="2" charset="-78"/>
            </a:endParaRPr>
          </a:p>
          <a:p>
            <a:pPr algn="just">
              <a:buNone/>
            </a:pPr>
            <a:r>
              <a:rPr lang="fa-IR" sz="2400" dirty="0" smtClean="0">
                <a:cs typeface="B Titr" pitchFamily="2" charset="-78"/>
              </a:rPr>
              <a:t>     </a:t>
            </a:r>
            <a:r>
              <a:rPr lang="fa-IR" sz="2400" dirty="0" smtClean="0">
                <a:solidFill>
                  <a:schemeClr val="accent2"/>
                </a:solidFill>
                <a:cs typeface="B Titr" pitchFamily="2" charset="-78"/>
              </a:rPr>
              <a:t>به افرادی که به طور مستمر به کار با اشعه اشتغال داشته باشند، مزایای ذیل بر مبنای مقدار و شرایط بالقوه پرتو دهی محیط کار به تشخیص واحد قانونی و طبق آئین نامه های مربوطه تعلق می گیرد.</a:t>
            </a:r>
            <a:endParaRPr lang="en-US" sz="2400" dirty="0" smtClean="0">
              <a:solidFill>
                <a:schemeClr val="accent2"/>
              </a:solidFill>
              <a:cs typeface="B Titr" pitchFamily="2" charset="-78"/>
            </a:endParaRPr>
          </a:p>
          <a:p>
            <a:pPr algn="just">
              <a:buNone/>
            </a:pPr>
            <a:r>
              <a:rPr lang="fa-IR" sz="2400" dirty="0" smtClean="0">
                <a:solidFill>
                  <a:schemeClr val="accent2"/>
                </a:solidFill>
                <a:cs typeface="B Titr" pitchFamily="2" charset="-78"/>
              </a:rPr>
              <a:t>     1- کاهش ساعت کار هفتگی تا میزان 25 درصد ساعت کار مقرر برای سایر کارکنان.</a:t>
            </a:r>
            <a:endParaRPr lang="en-US" sz="2400" dirty="0" smtClean="0">
              <a:solidFill>
                <a:schemeClr val="accent2"/>
              </a:solidFill>
              <a:cs typeface="B Titr" pitchFamily="2" charset="-78"/>
            </a:endParaRPr>
          </a:p>
          <a:p>
            <a:pPr algn="just">
              <a:buNone/>
            </a:pPr>
            <a:r>
              <a:rPr lang="fa-IR" sz="2400" dirty="0" smtClean="0">
                <a:solidFill>
                  <a:schemeClr val="accent2"/>
                </a:solidFill>
                <a:cs typeface="B Titr" pitchFamily="2" charset="-78"/>
              </a:rPr>
              <a:t>     2- افزایش میزان مرخصی اشعه سالیانه تا یک ماه در سال برای مدت اشتغال کار با اشعه استفاده از مرخصی استحقاقی سالیانه در اینگونه موارد درطول هرسال اجباری است.</a:t>
            </a:r>
            <a:endParaRPr lang="en-US" sz="2400" dirty="0" smtClean="0">
              <a:solidFill>
                <a:schemeClr val="accent2"/>
              </a:solidFill>
              <a:cs typeface="B Titr" pitchFamily="2" charset="-78"/>
            </a:endParaRPr>
          </a:p>
          <a:p>
            <a:pPr algn="just">
              <a:buNone/>
            </a:pPr>
            <a:r>
              <a:rPr lang="fa-IR" sz="2400" b="1" dirty="0" smtClean="0">
                <a:solidFill>
                  <a:schemeClr val="accent2"/>
                </a:solidFill>
                <a:cs typeface="B Titr" pitchFamily="2" charset="-78"/>
              </a:rPr>
              <a:t>      تبصره:</a:t>
            </a:r>
            <a:r>
              <a:rPr lang="fa-IR" sz="2400" dirty="0" smtClean="0">
                <a:solidFill>
                  <a:schemeClr val="accent2"/>
                </a:solidFill>
                <a:cs typeface="B Titr" pitchFamily="2" charset="-78"/>
              </a:rPr>
              <a:t> مرخصی مذکور قابل بازخرید یا ذخیره نمی باشد.</a:t>
            </a:r>
            <a:endParaRPr lang="en-US" sz="2400" dirty="0" smtClean="0">
              <a:solidFill>
                <a:schemeClr val="accent2"/>
              </a:solidFill>
              <a:cs typeface="B Titr" pitchFamily="2" charset="-78"/>
            </a:endParaRPr>
          </a:p>
          <a:p>
            <a:pPr algn="just">
              <a:buNone/>
            </a:pPr>
            <a:endParaRPr lang="fa-IR" sz="2400" dirty="0">
              <a:cs typeface="B Titr" pitchFamily="2" charset="-78"/>
            </a:endParaRPr>
          </a:p>
        </p:txBody>
      </p:sp>
    </p:spTree>
  </p:cSld>
  <p:clrMapOvr>
    <a:masterClrMapping/>
  </p:clrMapOvr>
  <p:transition>
    <p:dissolv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cs typeface="B Titr" pitchFamily="2" charset="-78"/>
              </a:rPr>
              <a:t>آئین نامه و دستورالعمل مرخصی ها</a:t>
            </a:r>
            <a:endParaRPr lang="fa-IR" dirty="0"/>
          </a:p>
        </p:txBody>
      </p:sp>
      <p:sp>
        <p:nvSpPr>
          <p:cNvPr id="3" name="Content Placeholder 2"/>
          <p:cNvSpPr>
            <a:spLocks noGrp="1"/>
          </p:cNvSpPr>
          <p:nvPr>
            <p:ph idx="1"/>
          </p:nvPr>
        </p:nvSpPr>
        <p:spPr/>
        <p:txBody>
          <a:bodyPr/>
          <a:lstStyle/>
          <a:p>
            <a:pPr algn="ctr">
              <a:buNone/>
            </a:pPr>
            <a:endParaRPr lang="fa-IR" dirty="0" smtClean="0">
              <a:cs typeface="B Titr" pitchFamily="2" charset="-78"/>
            </a:endParaRPr>
          </a:p>
          <a:p>
            <a:pPr algn="ctr">
              <a:buNone/>
            </a:pPr>
            <a:r>
              <a:rPr lang="fa-IR" b="1" dirty="0" smtClean="0">
                <a:solidFill>
                  <a:srgbClr val="FF0000"/>
                </a:solidFill>
                <a:cs typeface="B Titr" pitchFamily="2" charset="-78"/>
              </a:rPr>
              <a:t>مرخصی مناطق محروم</a:t>
            </a:r>
          </a:p>
          <a:p>
            <a:pPr algn="ctr">
              <a:buNone/>
            </a:pPr>
            <a:endParaRPr lang="en-US" dirty="0" smtClean="0">
              <a:solidFill>
                <a:srgbClr val="FF0000"/>
              </a:solidFill>
              <a:cs typeface="B Titr" pitchFamily="2" charset="-78"/>
            </a:endParaRPr>
          </a:p>
          <a:p>
            <a:pPr algn="just">
              <a:buNone/>
            </a:pPr>
            <a:r>
              <a:rPr lang="fa-IR" sz="2400" dirty="0" smtClean="0">
                <a:solidFill>
                  <a:schemeClr val="accent2"/>
                </a:solidFill>
                <a:cs typeface="B Titr" pitchFamily="2" charset="-78"/>
              </a:rPr>
              <a:t>با اجرای قانون مدیریت خدمات کشوری از تاریخ 88/1/1 درخصوص یک ماه مرخصی مناطق محروم با استناد ماده 117آئین نامه و با رعایت ماده 87 قانون مدیریت اعطای یک ماه مرخصی مناطق محروم  فاقد وجاهت قانونی می باشد .</a:t>
            </a:r>
            <a:endParaRPr lang="en-US" sz="2400" dirty="0" smtClean="0">
              <a:solidFill>
                <a:schemeClr val="accent2"/>
              </a:solidFill>
              <a:cs typeface="B Titr" pitchFamily="2" charset="-78"/>
            </a:endParaRPr>
          </a:p>
          <a:p>
            <a:pPr algn="ctr">
              <a:buNone/>
            </a:pPr>
            <a:endParaRPr lang="fa-IR" dirty="0">
              <a:cs typeface="B Titr" pitchFamily="2" charset="-78"/>
            </a:endParaRPr>
          </a:p>
        </p:txBody>
      </p:sp>
    </p:spTree>
  </p:cSld>
  <p:clrMapOvr>
    <a:masterClrMapping/>
  </p:clrMapOvr>
  <p:transition>
    <p:dissolv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cs typeface="B Titr" pitchFamily="2" charset="-78"/>
              </a:rPr>
              <a:t>آئین نامه و دستورالعمل مرخصی ها</a:t>
            </a:r>
            <a:endParaRPr lang="fa-IR" dirty="0"/>
          </a:p>
        </p:txBody>
      </p:sp>
      <p:sp>
        <p:nvSpPr>
          <p:cNvPr id="3" name="Content Placeholder 2"/>
          <p:cNvSpPr>
            <a:spLocks noGrp="1"/>
          </p:cNvSpPr>
          <p:nvPr>
            <p:ph idx="1"/>
          </p:nvPr>
        </p:nvSpPr>
        <p:spPr/>
        <p:txBody>
          <a:bodyPr>
            <a:noAutofit/>
          </a:bodyPr>
          <a:lstStyle/>
          <a:p>
            <a:pPr algn="ctr">
              <a:buNone/>
            </a:pPr>
            <a:r>
              <a:rPr lang="fa-IR" sz="2400" b="1" dirty="0" smtClean="0">
                <a:solidFill>
                  <a:srgbClr val="FF0000"/>
                </a:solidFill>
                <a:cs typeface="B Titr" pitchFamily="2" charset="-78"/>
              </a:rPr>
              <a:t>مرخصی بدون حقوق</a:t>
            </a:r>
            <a:endParaRPr lang="en-US" sz="2400" dirty="0" smtClean="0">
              <a:solidFill>
                <a:srgbClr val="FF0000"/>
              </a:solidFill>
              <a:cs typeface="B Titr" pitchFamily="2" charset="-78"/>
            </a:endParaRPr>
          </a:p>
          <a:p>
            <a:pPr algn="just">
              <a:buNone/>
            </a:pPr>
            <a:r>
              <a:rPr lang="fa-IR" sz="2400" dirty="0" smtClean="0">
                <a:solidFill>
                  <a:schemeClr val="accent2"/>
                </a:solidFill>
                <a:cs typeface="B Titr" pitchFamily="2" charset="-78"/>
              </a:rPr>
              <a:t>     1- اعطای مرخصی بدون حقوق به کارمندان رسمی، رسمی آزمایشی و پیمانی در موارد ذیل امکان پذیر می باشد.</a:t>
            </a:r>
            <a:endParaRPr lang="en-US" sz="2400" dirty="0" smtClean="0">
              <a:solidFill>
                <a:schemeClr val="accent2"/>
              </a:solidFill>
              <a:cs typeface="B Titr" pitchFamily="2" charset="-78"/>
            </a:endParaRPr>
          </a:p>
          <a:p>
            <a:pPr algn="just">
              <a:buNone/>
            </a:pPr>
            <a:r>
              <a:rPr lang="fa-IR" sz="2400" dirty="0" smtClean="0">
                <a:solidFill>
                  <a:schemeClr val="accent2"/>
                </a:solidFill>
                <a:cs typeface="B Titr" pitchFamily="2" charset="-78"/>
              </a:rPr>
              <a:t>      الف) کارمند استحقاق مرخصی نداشته باشد واحتیاجش به استفاده از مرخصی مسلم شود.</a:t>
            </a:r>
          </a:p>
          <a:p>
            <a:pPr algn="just">
              <a:buNone/>
            </a:pPr>
            <a:r>
              <a:rPr lang="fa-IR" sz="2400" dirty="0" smtClean="0">
                <a:solidFill>
                  <a:schemeClr val="accent2"/>
                </a:solidFill>
                <a:cs typeface="B Titr" pitchFamily="2" charset="-78"/>
              </a:rPr>
              <a:t>      ب)کارمند قصد ادامه تحصیل داشته باشد و مدارک لازم را ارائه نماید.</a:t>
            </a:r>
            <a:endParaRPr lang="en-US" sz="2400" dirty="0" smtClean="0">
              <a:solidFill>
                <a:schemeClr val="accent2"/>
              </a:solidFill>
              <a:cs typeface="B Titr" pitchFamily="2" charset="-78"/>
            </a:endParaRPr>
          </a:p>
          <a:p>
            <a:pPr algn="just">
              <a:buNone/>
            </a:pPr>
            <a:r>
              <a:rPr lang="fa-IR" sz="2400" dirty="0" smtClean="0">
                <a:solidFill>
                  <a:schemeClr val="accent2"/>
                </a:solidFill>
                <a:cs typeface="B Titr" pitchFamily="2" charset="-78"/>
              </a:rPr>
              <a:t>      ج) </a:t>
            </a:r>
            <a:r>
              <a:rPr lang="fa-IR" sz="2400" smtClean="0">
                <a:solidFill>
                  <a:schemeClr val="accent2"/>
                </a:solidFill>
                <a:cs typeface="B Titr" pitchFamily="2" charset="-78"/>
              </a:rPr>
              <a:t>کارمند ناگزیر </a:t>
            </a:r>
            <a:r>
              <a:rPr lang="fa-IR" sz="2400" dirty="0" smtClean="0">
                <a:solidFill>
                  <a:schemeClr val="accent2"/>
                </a:solidFill>
                <a:cs typeface="B Titr" pitchFamily="2" charset="-78"/>
              </a:rPr>
              <a:t>باشد به اتفاق همسرش به خارج از محل خدمت جغرافیایی خود مسافرت کند.</a:t>
            </a:r>
            <a:endParaRPr lang="en-US" sz="2400" dirty="0" smtClean="0">
              <a:solidFill>
                <a:schemeClr val="accent2"/>
              </a:solidFill>
              <a:cs typeface="B Titr" pitchFamily="2" charset="-78"/>
            </a:endParaRPr>
          </a:p>
          <a:p>
            <a:pPr algn="just">
              <a:buNone/>
            </a:pPr>
            <a:r>
              <a:rPr lang="fa-IR" sz="2400" dirty="0" smtClean="0">
                <a:solidFill>
                  <a:schemeClr val="accent2"/>
                </a:solidFill>
                <a:cs typeface="B Titr" pitchFamily="2" charset="-78"/>
              </a:rPr>
              <a:t>      د) کارمند پس از استفاده از چهار ماه مرخصی استعلاجی سالانه به سبب ادامه همان بیماری یا ابتلا به بیماری دیگر قادر به خدمت نباشد و بیماری اوهم صعب العلاج تشخیص داده نشود. </a:t>
            </a:r>
            <a:endParaRPr lang="en-US" sz="2400" dirty="0" smtClean="0">
              <a:solidFill>
                <a:schemeClr val="accent2"/>
              </a:solidFill>
              <a:cs typeface="B Titr" pitchFamily="2" charset="-78"/>
            </a:endParaRPr>
          </a:p>
          <a:p>
            <a:pPr algn="just">
              <a:buNone/>
            </a:pPr>
            <a:endParaRPr lang="fa-IR" sz="2400" dirty="0" smtClean="0">
              <a:solidFill>
                <a:schemeClr val="accent2"/>
              </a:solidFill>
              <a:cs typeface="B Titr" pitchFamily="2" charset="-78"/>
            </a:endParaRPr>
          </a:p>
          <a:p>
            <a:pPr algn="just">
              <a:buNone/>
            </a:pPr>
            <a:endParaRPr lang="fa-IR" sz="2400" dirty="0">
              <a:solidFill>
                <a:schemeClr val="accent2"/>
              </a:solidFill>
              <a:cs typeface="B Titr" pitchFamily="2" charset="-78"/>
            </a:endParaRPr>
          </a:p>
        </p:txBody>
      </p:sp>
    </p:spTree>
  </p:cSld>
  <p:clrMapOvr>
    <a:masterClrMapping/>
  </p:clrMapOvr>
  <p:transition>
    <p:dissolv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cs typeface="B Titr" pitchFamily="2" charset="-78"/>
              </a:rPr>
              <a:t>آئین نامه و دستورالعمل مرخصی ها</a:t>
            </a:r>
            <a:endParaRPr lang="fa-IR" dirty="0"/>
          </a:p>
        </p:txBody>
      </p:sp>
      <p:sp>
        <p:nvSpPr>
          <p:cNvPr id="3" name="Content Placeholder 2"/>
          <p:cNvSpPr>
            <a:spLocks noGrp="1"/>
          </p:cNvSpPr>
          <p:nvPr>
            <p:ph idx="1"/>
          </p:nvPr>
        </p:nvSpPr>
        <p:spPr/>
        <p:txBody>
          <a:bodyPr>
            <a:normAutofit/>
          </a:bodyPr>
          <a:lstStyle/>
          <a:p>
            <a:pPr algn="just">
              <a:buNone/>
            </a:pPr>
            <a:r>
              <a:rPr lang="fa-IR" sz="2400" dirty="0" smtClean="0">
                <a:solidFill>
                  <a:schemeClr val="accent2"/>
                </a:solidFill>
                <a:cs typeface="B Titr" pitchFamily="2" charset="-78"/>
              </a:rPr>
              <a:t>     </a:t>
            </a:r>
          </a:p>
          <a:p>
            <a:pPr algn="just">
              <a:buNone/>
            </a:pPr>
            <a:r>
              <a:rPr lang="fa-IR" sz="2400" dirty="0" smtClean="0">
                <a:solidFill>
                  <a:schemeClr val="accent2"/>
                </a:solidFill>
                <a:cs typeface="B Titr" pitchFamily="2" charset="-78"/>
              </a:rPr>
              <a:t>     2- کارمند باید تقاضای مرخصی بدون حقوق خود را با ذکر علت و مدت به مسئول واحد ارائه نمایدو قبل از موافقت مسئول واحد و صدور حکم مجاز به ترک خدمت نمی باشد.حکم مرخصی بدون حقوق با رعایت ماده 78 آئین نامه اداری و استخدامی اعضاء غیر هیات علمی پس از تائید مسئول واحد توسط کارگزینی صادر می گردد.</a:t>
            </a:r>
            <a:endParaRPr lang="en-US" sz="2400" dirty="0" smtClean="0">
              <a:solidFill>
                <a:schemeClr val="accent2"/>
              </a:solidFill>
              <a:cs typeface="B Titr" pitchFamily="2" charset="-78"/>
            </a:endParaRPr>
          </a:p>
          <a:p>
            <a:pPr algn="just">
              <a:buNone/>
            </a:pPr>
            <a:r>
              <a:rPr lang="fa-IR" sz="2400" dirty="0" smtClean="0">
                <a:solidFill>
                  <a:schemeClr val="accent2"/>
                </a:solidFill>
                <a:cs typeface="B Titr" pitchFamily="2" charset="-78"/>
              </a:rPr>
              <a:t>     3- کارمند پس از گذراندن مدت تعهد خدمت بدو ورود می تواند از مرخصی بدون حقوق استفاده نماید .</a:t>
            </a:r>
            <a:endParaRPr lang="en-US" sz="2400" dirty="0" smtClean="0">
              <a:solidFill>
                <a:schemeClr val="accent2"/>
              </a:solidFill>
              <a:cs typeface="B Titr" pitchFamily="2" charset="-78"/>
            </a:endParaRPr>
          </a:p>
          <a:p>
            <a:pPr algn="just">
              <a:buNone/>
            </a:pPr>
            <a:r>
              <a:rPr lang="fa-IR" sz="2400" b="1" dirty="0" smtClean="0">
                <a:solidFill>
                  <a:schemeClr val="accent2"/>
                </a:solidFill>
                <a:cs typeface="B Titr" pitchFamily="2" charset="-78"/>
              </a:rPr>
              <a:t>     تبصره: </a:t>
            </a:r>
            <a:r>
              <a:rPr lang="fa-IR" sz="2400" dirty="0" smtClean="0">
                <a:solidFill>
                  <a:schemeClr val="accent2"/>
                </a:solidFill>
                <a:cs typeface="B Titr" pitchFamily="2" charset="-78"/>
              </a:rPr>
              <a:t>در موارد استثناءکارمند می تواند با موافقت رئیس موسسه از مرخصی بدون حقوق استفاده نماید. این مدت به میزان تعهد نامبرده اضافه خواهد شد.</a:t>
            </a:r>
            <a:endParaRPr lang="en-US" sz="2400" dirty="0" smtClean="0">
              <a:solidFill>
                <a:schemeClr val="accent2"/>
              </a:solidFill>
              <a:cs typeface="B Titr" pitchFamily="2" charset="-78"/>
            </a:endParaRPr>
          </a:p>
          <a:p>
            <a:pPr algn="just">
              <a:buNone/>
            </a:pPr>
            <a:endParaRPr lang="fa-IR" sz="2400" dirty="0">
              <a:solidFill>
                <a:schemeClr val="accent2"/>
              </a:solidFill>
              <a:cs typeface="B Titr" pitchFamily="2" charset="-78"/>
            </a:endParaRPr>
          </a:p>
        </p:txBody>
      </p:sp>
    </p:spTree>
  </p:cSld>
  <p:clrMapOvr>
    <a:masterClrMapping/>
  </p:clrMapOvr>
  <p:transition>
    <p:dissolv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cs typeface="B Titr" pitchFamily="2" charset="-78"/>
              </a:rPr>
              <a:t>آئین نامه و دستورالعمل مرخصی ها</a:t>
            </a:r>
            <a:endParaRPr lang="fa-IR" dirty="0"/>
          </a:p>
        </p:txBody>
      </p:sp>
      <p:sp>
        <p:nvSpPr>
          <p:cNvPr id="3" name="Content Placeholder 2"/>
          <p:cNvSpPr>
            <a:spLocks noGrp="1"/>
          </p:cNvSpPr>
          <p:nvPr>
            <p:ph idx="1"/>
          </p:nvPr>
        </p:nvSpPr>
        <p:spPr/>
        <p:txBody>
          <a:bodyPr>
            <a:noAutofit/>
          </a:bodyPr>
          <a:lstStyle/>
          <a:p>
            <a:pPr algn="just">
              <a:buNone/>
            </a:pPr>
            <a:r>
              <a:rPr lang="fa-IR" sz="2400" dirty="0" smtClean="0">
                <a:solidFill>
                  <a:schemeClr val="accent2"/>
                </a:solidFill>
                <a:cs typeface="B Titr" pitchFamily="2" charset="-78"/>
              </a:rPr>
              <a:t>     </a:t>
            </a:r>
          </a:p>
          <a:p>
            <a:pPr algn="just">
              <a:buNone/>
            </a:pPr>
            <a:r>
              <a:rPr lang="fa-IR" sz="2400" dirty="0" smtClean="0">
                <a:solidFill>
                  <a:schemeClr val="accent2"/>
                </a:solidFill>
                <a:cs typeface="B Titr" pitchFamily="2" charset="-78"/>
              </a:rPr>
              <a:t>     4- در مواردی که کارمند متقاضی مرخصی بدون حقوق دارای ذخیره مرخصی استحقاقی باشد. لازم است ابتدا از مرخصی استحقاقی خود استفاده نماید و صدور حکم مرخصی بدون حقوق هم زمان با موافقت مرخصی استحقاقی انجام گردد.</a:t>
            </a:r>
            <a:endParaRPr lang="en-US" sz="2400" dirty="0" smtClean="0">
              <a:solidFill>
                <a:schemeClr val="accent2"/>
              </a:solidFill>
              <a:cs typeface="B Titr" pitchFamily="2" charset="-78"/>
            </a:endParaRPr>
          </a:p>
          <a:p>
            <a:pPr algn="just">
              <a:buNone/>
            </a:pPr>
            <a:r>
              <a:rPr lang="fa-IR" sz="2400" dirty="0" smtClean="0">
                <a:solidFill>
                  <a:schemeClr val="accent2"/>
                </a:solidFill>
                <a:cs typeface="B Titr" pitchFamily="2" charset="-78"/>
              </a:rPr>
              <a:t>      5- حفظ پست سازمانی کارمندان در زمان مرخصی بدون حقوق الزامی نمی باشد.</a:t>
            </a:r>
            <a:endParaRPr lang="en-US" sz="2400" dirty="0" smtClean="0">
              <a:solidFill>
                <a:schemeClr val="accent2"/>
              </a:solidFill>
              <a:cs typeface="B Titr" pitchFamily="2" charset="-78"/>
            </a:endParaRPr>
          </a:p>
          <a:p>
            <a:pPr algn="just">
              <a:buNone/>
            </a:pPr>
            <a:r>
              <a:rPr lang="fa-IR" sz="2400" dirty="0" smtClean="0">
                <a:solidFill>
                  <a:schemeClr val="accent2"/>
                </a:solidFill>
                <a:cs typeface="B Titr" pitchFamily="2" charset="-78"/>
              </a:rPr>
              <a:t>      6- مدت مرخصی بدون حقوق از لحاظ بازنشستگی به جز برای ادامه تحصیل جزءسابقه خدمت محسوب نخواهد شد.</a:t>
            </a:r>
            <a:endParaRPr lang="en-US" sz="2400" dirty="0" smtClean="0">
              <a:solidFill>
                <a:schemeClr val="accent2"/>
              </a:solidFill>
              <a:cs typeface="B Titr" pitchFamily="2" charset="-78"/>
            </a:endParaRPr>
          </a:p>
          <a:p>
            <a:pPr algn="just">
              <a:buNone/>
            </a:pPr>
            <a:r>
              <a:rPr lang="fa-IR" sz="2400" dirty="0" smtClean="0">
                <a:solidFill>
                  <a:schemeClr val="accent2"/>
                </a:solidFill>
                <a:cs typeface="B Titr" pitchFamily="2" charset="-78"/>
              </a:rPr>
              <a:t>       7- روزهای تعطیل که در مدت مرخصی بدون حقوق واقع می شود جزء مدت مرخصی محسوب می گردد.</a:t>
            </a:r>
            <a:endParaRPr lang="en-US" sz="2400" dirty="0" smtClean="0">
              <a:solidFill>
                <a:schemeClr val="accent2"/>
              </a:solidFill>
              <a:cs typeface="B Titr" pitchFamily="2" charset="-78"/>
            </a:endParaRPr>
          </a:p>
          <a:p>
            <a:pPr algn="just">
              <a:buNone/>
            </a:pPr>
            <a:endParaRPr lang="en-US" sz="2400" dirty="0" smtClean="0">
              <a:solidFill>
                <a:schemeClr val="accent2"/>
              </a:solidFill>
              <a:cs typeface="B Titr" pitchFamily="2" charset="-78"/>
            </a:endParaRPr>
          </a:p>
          <a:p>
            <a:pPr algn="just">
              <a:buNone/>
            </a:pPr>
            <a:endParaRPr lang="fa-IR" sz="2400" dirty="0">
              <a:solidFill>
                <a:schemeClr val="accent2"/>
              </a:solidFill>
              <a:cs typeface="B Titr" pitchFamily="2" charset="-78"/>
            </a:endParaRPr>
          </a:p>
        </p:txBody>
      </p:sp>
    </p:spTree>
  </p:cSld>
  <p:clrMapOvr>
    <a:masterClrMapping/>
  </p:clrMapOvr>
  <p:transition>
    <p:dissolv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cs typeface="B Titr" pitchFamily="2" charset="-78"/>
              </a:rPr>
              <a:t>آئین نامه و دستورالعمل مرخصی ها</a:t>
            </a:r>
            <a:endParaRPr lang="fa-IR" dirty="0"/>
          </a:p>
        </p:txBody>
      </p:sp>
      <p:sp>
        <p:nvSpPr>
          <p:cNvPr id="3" name="Content Placeholder 2"/>
          <p:cNvSpPr>
            <a:spLocks noGrp="1"/>
          </p:cNvSpPr>
          <p:nvPr>
            <p:ph idx="1"/>
          </p:nvPr>
        </p:nvSpPr>
        <p:spPr/>
        <p:txBody>
          <a:bodyPr>
            <a:normAutofit/>
          </a:bodyPr>
          <a:lstStyle/>
          <a:p>
            <a:pPr algn="just">
              <a:buNone/>
            </a:pPr>
            <a:r>
              <a:rPr lang="fa-IR" sz="2400" dirty="0" smtClean="0">
                <a:solidFill>
                  <a:schemeClr val="accent2"/>
                </a:solidFill>
                <a:cs typeface="B Titr" pitchFamily="2" charset="-78"/>
              </a:rPr>
              <a:t>    </a:t>
            </a:r>
          </a:p>
          <a:p>
            <a:pPr algn="just">
              <a:buNone/>
            </a:pPr>
            <a:r>
              <a:rPr lang="fa-IR" sz="2400" dirty="0" smtClean="0">
                <a:solidFill>
                  <a:schemeClr val="accent2"/>
                </a:solidFill>
                <a:cs typeface="B Titr" pitchFamily="2" charset="-78"/>
              </a:rPr>
              <a:t>     8- کارمندان در حال استفاده از مرخصی بدون حقوق نمی توانند از مرخصی استعلاجی استفاده نمایند.</a:t>
            </a:r>
            <a:endParaRPr lang="en-US" sz="2400" dirty="0" smtClean="0">
              <a:solidFill>
                <a:schemeClr val="accent2"/>
              </a:solidFill>
              <a:cs typeface="B Titr" pitchFamily="2" charset="-78"/>
            </a:endParaRPr>
          </a:p>
          <a:p>
            <a:pPr algn="just">
              <a:buNone/>
            </a:pPr>
            <a:r>
              <a:rPr lang="fa-IR" sz="2400" dirty="0" smtClean="0">
                <a:solidFill>
                  <a:schemeClr val="accent2"/>
                </a:solidFill>
                <a:cs typeface="B Titr" pitchFamily="2" charset="-78"/>
              </a:rPr>
              <a:t>     9- اعطای مرخصی بدون حقوق به مشمولین قانون خدمت پزشکان و پیراپزشکان حداکثر در طول تعهد خدمت به مدت 2 ماه امکان پذیر است ، این مدت به زمان مدت تعهدات اضافه می شود.</a:t>
            </a:r>
            <a:endParaRPr lang="en-US" sz="2400" dirty="0" smtClean="0">
              <a:solidFill>
                <a:schemeClr val="accent2"/>
              </a:solidFill>
              <a:cs typeface="B Titr" pitchFamily="2" charset="-78"/>
            </a:endParaRPr>
          </a:p>
          <a:p>
            <a:pPr algn="just">
              <a:buNone/>
            </a:pPr>
            <a:r>
              <a:rPr lang="fa-IR" sz="2400" dirty="0" smtClean="0">
                <a:solidFill>
                  <a:schemeClr val="accent2"/>
                </a:solidFill>
                <a:cs typeface="B Titr" pitchFamily="2" charset="-78"/>
              </a:rPr>
              <a:t>    10- اعطای مرخصی بدون حقوق به کارکنان قرارداد کار معین به مدت </a:t>
            </a:r>
            <a:r>
              <a:rPr lang="fa-IR" sz="2400" smtClean="0">
                <a:solidFill>
                  <a:schemeClr val="accent2"/>
                </a:solidFill>
                <a:cs typeface="B Titr" pitchFamily="2" charset="-78"/>
              </a:rPr>
              <a:t>یک دوازدهم ، </a:t>
            </a:r>
            <a:r>
              <a:rPr lang="fa-IR" sz="2400" dirty="0" smtClean="0">
                <a:solidFill>
                  <a:schemeClr val="accent2"/>
                </a:solidFill>
                <a:cs typeface="B Titr" pitchFamily="2" charset="-78"/>
              </a:rPr>
              <a:t>در طول مدت قرارداد امکان پذیر است.</a:t>
            </a:r>
            <a:endParaRPr lang="en-US" sz="2400" dirty="0" smtClean="0">
              <a:solidFill>
                <a:schemeClr val="accent2"/>
              </a:solidFill>
              <a:cs typeface="B Titr" pitchFamily="2" charset="-78"/>
            </a:endParaRPr>
          </a:p>
          <a:p>
            <a:pPr algn="just">
              <a:buNone/>
            </a:pPr>
            <a:r>
              <a:rPr lang="fa-IR" sz="2400" dirty="0" smtClean="0">
                <a:solidFill>
                  <a:schemeClr val="accent2"/>
                </a:solidFill>
                <a:cs typeface="B Titr" pitchFamily="2" charset="-78"/>
              </a:rPr>
              <a:t>     11- مدت مرخصی بدون حقوق مشاغل کارگری با رعایت ماده 72 قانون کار به مدت یک ماه در طول قرارداد امکان پذیر است.</a:t>
            </a:r>
            <a:endParaRPr lang="en-US" sz="2400" dirty="0" smtClean="0">
              <a:solidFill>
                <a:schemeClr val="accent2"/>
              </a:solidFill>
              <a:cs typeface="B Titr" pitchFamily="2" charset="-78"/>
            </a:endParaRPr>
          </a:p>
          <a:p>
            <a:pPr algn="just">
              <a:buNone/>
            </a:pPr>
            <a:endParaRPr lang="fa-IR" sz="2400" dirty="0">
              <a:solidFill>
                <a:schemeClr val="accent2"/>
              </a:solidFill>
              <a:cs typeface="B Titr" pitchFamily="2" charset="-78"/>
            </a:endParaRPr>
          </a:p>
        </p:txBody>
      </p:sp>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fa-IR" sz="2800" dirty="0" smtClean="0">
                <a:cs typeface="B Titr" pitchFamily="2" charset="-78"/>
              </a:rPr>
              <a:t>آئین نامه و دستورالعمل مرخصی ها</a:t>
            </a:r>
            <a:endParaRPr lang="fa-IR" sz="2800" dirty="0"/>
          </a:p>
        </p:txBody>
      </p:sp>
      <p:sp>
        <p:nvSpPr>
          <p:cNvPr id="5" name="Content Placeholder 4"/>
          <p:cNvSpPr>
            <a:spLocks noGrp="1"/>
          </p:cNvSpPr>
          <p:nvPr>
            <p:ph idx="1"/>
          </p:nvPr>
        </p:nvSpPr>
        <p:spPr>
          <a:xfrm>
            <a:off x="304800" y="1554162"/>
            <a:ext cx="8686800" cy="4827166"/>
          </a:xfrm>
        </p:spPr>
        <p:txBody>
          <a:bodyPr>
            <a:noAutofit/>
          </a:bodyPr>
          <a:lstStyle/>
          <a:p>
            <a:pPr algn="ctr">
              <a:buNone/>
            </a:pPr>
            <a:r>
              <a:rPr lang="fa-IR" sz="2800" dirty="0" smtClean="0">
                <a:solidFill>
                  <a:srgbClr val="FF0000"/>
                </a:solidFill>
                <a:cs typeface="B Titr" pitchFamily="2" charset="-78"/>
              </a:rPr>
              <a:t>مرخصی استحقاقی :</a:t>
            </a:r>
          </a:p>
          <a:p>
            <a:pPr algn="ctr">
              <a:buNone/>
            </a:pPr>
            <a:endParaRPr lang="fa-IR" sz="2400" dirty="0" smtClean="0">
              <a:solidFill>
                <a:srgbClr val="FF0000"/>
              </a:solidFill>
              <a:cs typeface="B Titr" pitchFamily="2" charset="-78"/>
            </a:endParaRPr>
          </a:p>
          <a:p>
            <a:pPr algn="just">
              <a:buNone/>
            </a:pPr>
            <a:r>
              <a:rPr lang="fa-IR" sz="2400" dirty="0" smtClean="0">
                <a:solidFill>
                  <a:schemeClr val="accent2"/>
                </a:solidFill>
                <a:cs typeface="B Titr" pitchFamily="2" charset="-78"/>
              </a:rPr>
              <a:t>   1- کارمندان رسمی و پیمانی موسسه سالی 30 روز حق مرخصی کاری با استفاده از حقوق و مزایای مربوط را دارند که از نخستین ماه خدمت به نسبت مدت خدمت به او تعلق می گیرد و طبق مقررات جزئا یا کلا قابل استفاده می باشد . </a:t>
            </a:r>
          </a:p>
          <a:p>
            <a:pPr algn="just">
              <a:buNone/>
            </a:pPr>
            <a:r>
              <a:rPr lang="fa-IR" sz="2400" dirty="0" smtClean="0">
                <a:solidFill>
                  <a:schemeClr val="accent2"/>
                </a:solidFill>
                <a:cs typeface="B Titr" pitchFamily="2" charset="-78"/>
              </a:rPr>
              <a:t>             حداکثر نیمی از مرخصی کارمندان در هر سال قابل ذخیره شدن است.</a:t>
            </a:r>
            <a:endParaRPr lang="en-US" sz="2400" dirty="0" smtClean="0">
              <a:solidFill>
                <a:schemeClr val="accent2"/>
              </a:solidFill>
              <a:cs typeface="B Titr" pitchFamily="2" charset="-78"/>
            </a:endParaRPr>
          </a:p>
          <a:p>
            <a:pPr algn="just">
              <a:buNone/>
            </a:pPr>
            <a:r>
              <a:rPr lang="fa-IR" sz="2400" dirty="0" smtClean="0">
                <a:solidFill>
                  <a:schemeClr val="accent2"/>
                </a:solidFill>
                <a:cs typeface="B Titr" pitchFamily="2" charset="-78"/>
              </a:rPr>
              <a:t>   2- استفاده از مرخصی استحقاقی منوط به ارائه تقاضای کارمند و موافقت مسئول مربوطه می باشد. </a:t>
            </a:r>
            <a:endParaRPr lang="en-US" sz="2400" dirty="0" smtClean="0">
              <a:solidFill>
                <a:schemeClr val="accent2"/>
              </a:solidFill>
              <a:cs typeface="B Titr" pitchFamily="2" charset="-78"/>
            </a:endParaRPr>
          </a:p>
          <a:p>
            <a:pPr algn="just">
              <a:buNone/>
            </a:pPr>
            <a:r>
              <a:rPr lang="fa-IR" sz="2400" dirty="0" smtClean="0">
                <a:solidFill>
                  <a:schemeClr val="accent2"/>
                </a:solidFill>
                <a:cs typeface="B Titr" pitchFamily="2" charset="-78"/>
              </a:rPr>
              <a:t>   3- کارمندان می توانند به هر میزان از ذخیره، مرخصی استحقاقی خود پس از موافقت مسئول مربوطه استفاده نمایند . ( ازسال 1391 به بعد )</a:t>
            </a:r>
            <a:endParaRPr lang="en-US" sz="2400" dirty="0" smtClean="0">
              <a:solidFill>
                <a:schemeClr val="accent2"/>
              </a:solidFill>
              <a:cs typeface="B Titr" pitchFamily="2" charset="-78"/>
            </a:endParaRPr>
          </a:p>
          <a:p>
            <a:pPr algn="just">
              <a:buNone/>
            </a:pPr>
            <a:endParaRPr lang="fa-IR" sz="2400" dirty="0">
              <a:solidFill>
                <a:schemeClr val="accent2"/>
              </a:solidFill>
              <a:cs typeface="B Titr" pitchFamily="2" charset="-78"/>
            </a:endParaRPr>
          </a:p>
        </p:txBody>
      </p:sp>
    </p:spTree>
  </p:cSld>
  <p:clrMapOvr>
    <a:masterClrMapping/>
  </p:clrMapOvr>
  <p:transition>
    <p:dissolv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cs typeface="B Titr" pitchFamily="2" charset="-78"/>
              </a:rPr>
              <a:t>آئین نامه و دستورالعمل مرخصی ها</a:t>
            </a:r>
            <a:endParaRPr lang="fa-IR" dirty="0"/>
          </a:p>
        </p:txBody>
      </p:sp>
      <p:sp>
        <p:nvSpPr>
          <p:cNvPr id="3" name="Content Placeholder 2"/>
          <p:cNvSpPr>
            <a:spLocks noGrp="1"/>
          </p:cNvSpPr>
          <p:nvPr>
            <p:ph idx="1"/>
          </p:nvPr>
        </p:nvSpPr>
        <p:spPr/>
        <p:txBody>
          <a:bodyPr>
            <a:normAutofit/>
          </a:bodyPr>
          <a:lstStyle/>
          <a:p>
            <a:pPr algn="just">
              <a:buNone/>
            </a:pPr>
            <a:endParaRPr lang="fa-IR" sz="2400" dirty="0" smtClean="0">
              <a:solidFill>
                <a:schemeClr val="accent2"/>
              </a:solidFill>
              <a:cs typeface="B Titr" pitchFamily="2" charset="-78"/>
            </a:endParaRPr>
          </a:p>
          <a:p>
            <a:pPr algn="just">
              <a:buNone/>
            </a:pPr>
            <a:r>
              <a:rPr lang="fa-IR" sz="2400" dirty="0" smtClean="0">
                <a:solidFill>
                  <a:schemeClr val="accent2"/>
                </a:solidFill>
                <a:cs typeface="B Titr" pitchFamily="2" charset="-78"/>
              </a:rPr>
              <a:t>     12- اعطای مرخصی و ماموریت ورزشی کارکنان تابع آئین نامه ها و دستور العمل های عمومی دولت و اصلاحات بعدی آن خواهد بود.</a:t>
            </a:r>
          </a:p>
          <a:p>
            <a:pPr algn="just"/>
            <a:endParaRPr lang="en-US" sz="2400" dirty="0" smtClean="0">
              <a:solidFill>
                <a:schemeClr val="accent2"/>
              </a:solidFill>
              <a:cs typeface="B Titr" pitchFamily="2" charset="-78"/>
            </a:endParaRPr>
          </a:p>
          <a:p>
            <a:pPr algn="just">
              <a:buNone/>
            </a:pPr>
            <a:r>
              <a:rPr lang="fa-IR" sz="2400" dirty="0" smtClean="0">
                <a:solidFill>
                  <a:schemeClr val="accent2"/>
                </a:solidFill>
                <a:cs typeface="B Titr" pitchFamily="2" charset="-78"/>
              </a:rPr>
              <a:t>     13- آندسته ازمستخدمين رسمي كه همسر آنان درمشاغل حساس دولتي درخارج كشور اشتغال دارند به تبعيت ازمحل كار همسر ميتوانند حداكثر تا 6 سال ازمرخصي بدون حقوق استفاده نمايند .</a:t>
            </a:r>
            <a:endParaRPr lang="en-US" sz="2400" dirty="0" smtClean="0">
              <a:solidFill>
                <a:schemeClr val="accent2"/>
              </a:solidFill>
              <a:cs typeface="B Titr" pitchFamily="2" charset="-78"/>
            </a:endParaRPr>
          </a:p>
          <a:p>
            <a:pPr algn="just">
              <a:buNone/>
            </a:pPr>
            <a:endParaRPr lang="fa-IR" sz="2400" dirty="0">
              <a:solidFill>
                <a:schemeClr val="accent2"/>
              </a:solidFill>
              <a:cs typeface="B Titr" pitchFamily="2" charset="-78"/>
            </a:endParaRPr>
          </a:p>
        </p:txBody>
      </p:sp>
    </p:spTree>
  </p:cSld>
  <p:clrMapOvr>
    <a:masterClrMapping/>
  </p:clrMapOvr>
  <p:transition>
    <p:dissolv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cs typeface="B Titr" pitchFamily="2" charset="-78"/>
              </a:rPr>
              <a:t>آئین نامه و دستورالعمل مرخصی ها</a:t>
            </a:r>
            <a:endParaRPr lang="fa-IR" dirty="0"/>
          </a:p>
        </p:txBody>
      </p:sp>
      <p:sp>
        <p:nvSpPr>
          <p:cNvPr id="3" name="Content Placeholder 2"/>
          <p:cNvSpPr>
            <a:spLocks noGrp="1"/>
          </p:cNvSpPr>
          <p:nvPr>
            <p:ph idx="1"/>
          </p:nvPr>
        </p:nvSpPr>
        <p:spPr>
          <a:xfrm>
            <a:off x="304800" y="1340768"/>
            <a:ext cx="8686800" cy="4739357"/>
          </a:xfrm>
        </p:spPr>
        <p:txBody>
          <a:bodyPr>
            <a:noAutofit/>
          </a:bodyPr>
          <a:lstStyle/>
          <a:p>
            <a:pPr>
              <a:buNone/>
            </a:pPr>
            <a:r>
              <a:rPr lang="fa-IR" sz="2400" b="1" dirty="0" smtClean="0">
                <a:solidFill>
                  <a:srgbClr val="FF0000"/>
                </a:solidFill>
                <a:cs typeface="B Titr" pitchFamily="2" charset="-78"/>
              </a:rPr>
              <a:t>                       دستور العمل مرخصی بدون حقوق بدون محدودیت زمان</a:t>
            </a:r>
          </a:p>
          <a:p>
            <a:pPr algn="just">
              <a:buNone/>
            </a:pPr>
            <a:endParaRPr lang="fa-IR" sz="2400" dirty="0" smtClean="0">
              <a:solidFill>
                <a:srgbClr val="FF0000"/>
              </a:solidFill>
              <a:cs typeface="B Titr" pitchFamily="2" charset="-78"/>
            </a:endParaRPr>
          </a:p>
          <a:p>
            <a:pPr algn="just">
              <a:buNone/>
            </a:pPr>
            <a:r>
              <a:rPr lang="fa-IR" sz="2400" b="1" dirty="0" smtClean="0">
                <a:solidFill>
                  <a:srgbClr val="FF0000"/>
                </a:solidFill>
                <a:cs typeface="B Titr" pitchFamily="2" charset="-78"/>
              </a:rPr>
              <a:t>     </a:t>
            </a:r>
            <a:r>
              <a:rPr lang="fa-IR" sz="2400" b="1" dirty="0" smtClean="0">
                <a:solidFill>
                  <a:schemeClr val="accent2"/>
                </a:solidFill>
                <a:cs typeface="B Titr" pitchFamily="2" charset="-78"/>
              </a:rPr>
              <a:t>1-</a:t>
            </a:r>
            <a:r>
              <a:rPr lang="fa-IR" sz="2400" dirty="0" smtClean="0">
                <a:solidFill>
                  <a:schemeClr val="accent2"/>
                </a:solidFill>
                <a:cs typeface="B Titr" pitchFamily="2" charset="-78"/>
              </a:rPr>
              <a:t> مرخصی بدون حقوق بدون محدودیت زمان، موافقت موسسه با تقاضای کارمندان جهت استفاده از مرخصی بدون حقوق خارج از محدودیت های زمانی مندرج در ماده 78 آیین نامه اداری استخدامی است که از تاریخ اجرای حکم کارگزینی شروع و تا زمان حصول شرایط بازنشستگی برابر ضوابط صندوق بازنشستگی مربوطه تداوم خواهد داشت.</a:t>
            </a:r>
          </a:p>
          <a:p>
            <a:pPr algn="just">
              <a:buNone/>
            </a:pPr>
            <a:endParaRPr lang="en-US" sz="2400" dirty="0" smtClean="0">
              <a:solidFill>
                <a:schemeClr val="accent2"/>
              </a:solidFill>
              <a:cs typeface="B Titr" pitchFamily="2" charset="-78"/>
            </a:endParaRPr>
          </a:p>
          <a:p>
            <a:pPr algn="just">
              <a:buNone/>
            </a:pPr>
            <a:r>
              <a:rPr lang="fa-IR" sz="2400" b="1" dirty="0" smtClean="0">
                <a:solidFill>
                  <a:schemeClr val="accent2"/>
                </a:solidFill>
                <a:cs typeface="B Titr" pitchFamily="2" charset="-78"/>
              </a:rPr>
              <a:t>     2-</a:t>
            </a:r>
            <a:r>
              <a:rPr lang="fa-IR" sz="2400" dirty="0" smtClean="0">
                <a:solidFill>
                  <a:schemeClr val="accent2"/>
                </a:solidFill>
                <a:cs typeface="B Titr" pitchFamily="2" charset="-78"/>
              </a:rPr>
              <a:t> کارمندان رسمی قطعی و پیمانی مشمول ضوابط این دستورالعمل می باشند، مشروط به آن که تعهدات خود را نسبت به موسسه انجام داده باشند.</a:t>
            </a:r>
            <a:endParaRPr lang="en-US" sz="2400" dirty="0" smtClean="0">
              <a:solidFill>
                <a:schemeClr val="accent2"/>
              </a:solidFill>
              <a:cs typeface="B Titr" pitchFamily="2" charset="-78"/>
            </a:endParaRPr>
          </a:p>
          <a:p>
            <a:pPr algn="just">
              <a:buNone/>
            </a:pPr>
            <a:endParaRPr lang="fa-IR" sz="2400" dirty="0">
              <a:solidFill>
                <a:schemeClr val="accent2"/>
              </a:solidFill>
              <a:cs typeface="B Titr" pitchFamily="2" charset="-78"/>
            </a:endParaRPr>
          </a:p>
        </p:txBody>
      </p:sp>
    </p:spTree>
  </p:cSld>
  <p:clrMapOvr>
    <a:masterClrMapping/>
  </p:clrMapOvr>
  <p:transition>
    <p:dissolv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cs typeface="B Titr" pitchFamily="2" charset="-78"/>
              </a:rPr>
              <a:t>آئین نامه و دستورالعمل مرخصی ها</a:t>
            </a:r>
            <a:endParaRPr lang="fa-IR" dirty="0"/>
          </a:p>
        </p:txBody>
      </p:sp>
      <p:sp>
        <p:nvSpPr>
          <p:cNvPr id="3" name="Content Placeholder 2"/>
          <p:cNvSpPr>
            <a:spLocks noGrp="1"/>
          </p:cNvSpPr>
          <p:nvPr>
            <p:ph idx="1"/>
          </p:nvPr>
        </p:nvSpPr>
        <p:spPr/>
        <p:txBody>
          <a:bodyPr>
            <a:noAutofit/>
          </a:bodyPr>
          <a:lstStyle/>
          <a:p>
            <a:pPr algn="just">
              <a:buNone/>
            </a:pPr>
            <a:r>
              <a:rPr lang="fa-IR" sz="2400" b="1" dirty="0" smtClean="0">
                <a:solidFill>
                  <a:schemeClr val="accent2"/>
                </a:solidFill>
                <a:cs typeface="B Titr" pitchFamily="2" charset="-78"/>
              </a:rPr>
              <a:t>   </a:t>
            </a:r>
          </a:p>
          <a:p>
            <a:pPr algn="just">
              <a:buNone/>
            </a:pPr>
            <a:r>
              <a:rPr lang="fa-IR" sz="2400" b="1" dirty="0" smtClean="0">
                <a:solidFill>
                  <a:schemeClr val="accent2"/>
                </a:solidFill>
                <a:cs typeface="B Titr" pitchFamily="2" charset="-78"/>
              </a:rPr>
              <a:t>    3-</a:t>
            </a:r>
            <a:r>
              <a:rPr lang="fa-IR" sz="2400" dirty="0" smtClean="0">
                <a:solidFill>
                  <a:schemeClr val="accent2"/>
                </a:solidFill>
                <a:cs typeface="B Titr" pitchFamily="2" charset="-78"/>
              </a:rPr>
              <a:t> بهره مندی از مرخصی بدون حقوق بدون محدودیت زمان منوط به استفاده از کلیه مرخصی های استحقاقی ذخیره شده فرد می باشد .</a:t>
            </a:r>
            <a:endParaRPr lang="en-US" sz="2400" dirty="0" smtClean="0">
              <a:solidFill>
                <a:schemeClr val="accent2"/>
              </a:solidFill>
              <a:cs typeface="B Titr" pitchFamily="2" charset="-78"/>
            </a:endParaRPr>
          </a:p>
          <a:p>
            <a:pPr algn="just">
              <a:buNone/>
            </a:pPr>
            <a:r>
              <a:rPr lang="fa-IR" sz="2400" b="1" dirty="0" smtClean="0">
                <a:solidFill>
                  <a:schemeClr val="accent2"/>
                </a:solidFill>
                <a:cs typeface="B Titr" pitchFamily="2" charset="-78"/>
              </a:rPr>
              <a:t>      تبصره:</a:t>
            </a:r>
            <a:r>
              <a:rPr lang="fa-IR" sz="2400" dirty="0" smtClean="0">
                <a:solidFill>
                  <a:schemeClr val="accent2"/>
                </a:solidFill>
                <a:cs typeface="B Titr" pitchFamily="2" charset="-78"/>
              </a:rPr>
              <a:t> افرادی که در طول سنوات خدمت از مرخصی بدون حقوق استفاده نموده اند مانعی برای شمولیت این دستورالعمل نخواهد بود.</a:t>
            </a:r>
            <a:endParaRPr lang="en-US" sz="2400" dirty="0" smtClean="0">
              <a:solidFill>
                <a:schemeClr val="accent2"/>
              </a:solidFill>
              <a:cs typeface="B Titr" pitchFamily="2" charset="-78"/>
            </a:endParaRPr>
          </a:p>
          <a:p>
            <a:pPr algn="just">
              <a:buNone/>
            </a:pPr>
            <a:r>
              <a:rPr lang="fa-IR" sz="2400" b="1" dirty="0" smtClean="0">
                <a:solidFill>
                  <a:schemeClr val="accent2"/>
                </a:solidFill>
                <a:cs typeface="B Titr" pitchFamily="2" charset="-78"/>
              </a:rPr>
              <a:t>     4- </a:t>
            </a:r>
            <a:r>
              <a:rPr lang="fa-IR" sz="2400" dirty="0" smtClean="0">
                <a:solidFill>
                  <a:schemeClr val="accent2"/>
                </a:solidFill>
                <a:cs typeface="B Titr" pitchFamily="2" charset="-78"/>
              </a:rPr>
              <a:t>اعطای مرخصی بدون حقوق بدون محدودیت زمان منوط به تسویه حساب مالی و اموالی خواهد بود.</a:t>
            </a:r>
            <a:endParaRPr lang="en-US" sz="2400" dirty="0" smtClean="0">
              <a:solidFill>
                <a:schemeClr val="accent2"/>
              </a:solidFill>
              <a:cs typeface="B Titr" pitchFamily="2" charset="-78"/>
            </a:endParaRPr>
          </a:p>
          <a:p>
            <a:pPr algn="just">
              <a:buNone/>
            </a:pPr>
            <a:r>
              <a:rPr lang="fa-IR" sz="2400" b="1" dirty="0" smtClean="0">
                <a:solidFill>
                  <a:schemeClr val="accent2"/>
                </a:solidFill>
                <a:cs typeface="B Titr" pitchFamily="2" charset="-78"/>
              </a:rPr>
              <a:t>      5-</a:t>
            </a:r>
            <a:r>
              <a:rPr lang="fa-IR" sz="2400" dirty="0" smtClean="0">
                <a:solidFill>
                  <a:schemeClr val="accent2"/>
                </a:solidFill>
                <a:cs typeface="B Titr" pitchFamily="2" charset="-78"/>
              </a:rPr>
              <a:t> این دستورالعمل در طول اجرای قانون برنامه پنجم توسعه قابل اجرا نخواهد بود و درصورت تنفیذ ماده 30 قانون فوق تداوم خواهد داشت.</a:t>
            </a:r>
            <a:endParaRPr lang="en-US" sz="2400" dirty="0" smtClean="0">
              <a:solidFill>
                <a:schemeClr val="accent2"/>
              </a:solidFill>
              <a:cs typeface="B Titr" pitchFamily="2" charset="-78"/>
            </a:endParaRPr>
          </a:p>
          <a:p>
            <a:pPr algn="just">
              <a:buNone/>
            </a:pPr>
            <a:endParaRPr lang="fa-IR" sz="2400" dirty="0">
              <a:solidFill>
                <a:schemeClr val="accent2"/>
              </a:solidFill>
              <a:cs typeface="B Titr" pitchFamily="2" charset="-78"/>
            </a:endParaRPr>
          </a:p>
        </p:txBody>
      </p:sp>
    </p:spTree>
  </p:cSld>
  <p:clrMapOvr>
    <a:masterClrMapping/>
  </p:clrMapOvr>
  <p:transition>
    <p:dissolv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cs typeface="B Titr" pitchFamily="2" charset="-78"/>
              </a:rPr>
              <a:t>آئین نامه و دستورالعمل مرخصی ها</a:t>
            </a:r>
            <a:endParaRPr lang="fa-IR" dirty="0"/>
          </a:p>
        </p:txBody>
      </p:sp>
      <p:sp>
        <p:nvSpPr>
          <p:cNvPr id="3" name="Content Placeholder 2"/>
          <p:cNvSpPr>
            <a:spLocks noGrp="1"/>
          </p:cNvSpPr>
          <p:nvPr>
            <p:ph idx="1"/>
          </p:nvPr>
        </p:nvSpPr>
        <p:spPr/>
        <p:txBody>
          <a:bodyPr>
            <a:normAutofit/>
          </a:bodyPr>
          <a:lstStyle/>
          <a:p>
            <a:pPr algn="just">
              <a:buNone/>
            </a:pPr>
            <a:r>
              <a:rPr lang="fa-IR" sz="2400" b="1" dirty="0" smtClean="0">
                <a:solidFill>
                  <a:schemeClr val="accent2"/>
                </a:solidFill>
                <a:cs typeface="B Titr" pitchFamily="2" charset="-78"/>
              </a:rPr>
              <a:t>    6-</a:t>
            </a:r>
            <a:r>
              <a:rPr lang="fa-IR" sz="2400" dirty="0" smtClean="0">
                <a:solidFill>
                  <a:schemeClr val="accent2"/>
                </a:solidFill>
                <a:cs typeface="B Titr" pitchFamily="2" charset="-78"/>
              </a:rPr>
              <a:t> موسسه موظف است پست سازمانی افرادی را که از مرخصی بدون حقوق بدون محدودیت زمان استفاده می کنند از تاریخ شروع مرخصی بلاتصدی نماید.</a:t>
            </a:r>
            <a:endParaRPr lang="en-US" sz="2400" dirty="0" smtClean="0">
              <a:solidFill>
                <a:schemeClr val="accent2"/>
              </a:solidFill>
              <a:cs typeface="B Titr" pitchFamily="2" charset="-78"/>
            </a:endParaRPr>
          </a:p>
          <a:p>
            <a:pPr algn="just">
              <a:buNone/>
            </a:pPr>
            <a:r>
              <a:rPr lang="fa-IR" sz="2400" b="1" dirty="0" smtClean="0">
                <a:solidFill>
                  <a:schemeClr val="accent2"/>
                </a:solidFill>
                <a:cs typeface="B Titr" pitchFamily="2" charset="-78"/>
              </a:rPr>
              <a:t>     7-</a:t>
            </a:r>
            <a:r>
              <a:rPr lang="fa-IR" sz="2400" dirty="0" smtClean="0">
                <a:solidFill>
                  <a:schemeClr val="accent2"/>
                </a:solidFill>
                <a:cs typeface="B Titr" pitchFamily="2" charset="-78"/>
              </a:rPr>
              <a:t> به کارمندان مشمول این دستورالعمل که از مرخصی بدون حقوق بدون محدودیت زمان استفاده می نمایند در صورت تقاضای شخص و تامین اعتبار مالی به ازاء هر سال خدمت یک ماه آخرین حقوق و مزایای مستمر پرداخت خواهد شد.</a:t>
            </a:r>
            <a:endParaRPr lang="en-US" sz="2400" dirty="0" smtClean="0">
              <a:solidFill>
                <a:schemeClr val="accent2"/>
              </a:solidFill>
              <a:cs typeface="B Titr" pitchFamily="2" charset="-78"/>
            </a:endParaRPr>
          </a:p>
          <a:p>
            <a:pPr algn="just">
              <a:buNone/>
            </a:pPr>
            <a:r>
              <a:rPr lang="fa-IR" sz="2400" b="1" dirty="0" smtClean="0">
                <a:solidFill>
                  <a:schemeClr val="accent2"/>
                </a:solidFill>
                <a:cs typeface="B Titr" pitchFamily="2" charset="-78"/>
              </a:rPr>
              <a:t>    8-</a:t>
            </a:r>
            <a:r>
              <a:rPr lang="fa-IR" sz="2400" dirty="0" smtClean="0">
                <a:solidFill>
                  <a:schemeClr val="accent2"/>
                </a:solidFill>
                <a:cs typeface="B Titr" pitchFamily="2" charset="-78"/>
              </a:rPr>
              <a:t> استخدام مجدد کارمندانی که از مرخصی بدون حقوق بدون محدودیت زمان استفاده می کنند برابر ضوابط استخدامی مندرج در آیین نامه اداری استخدامی اعضاء غیر هیات علمی خواهد بود.</a:t>
            </a:r>
            <a:endParaRPr lang="en-US" sz="2400" dirty="0" smtClean="0">
              <a:solidFill>
                <a:schemeClr val="accent2"/>
              </a:solidFill>
              <a:cs typeface="B Titr" pitchFamily="2" charset="-78"/>
            </a:endParaRPr>
          </a:p>
          <a:p>
            <a:pPr algn="just">
              <a:buNone/>
            </a:pPr>
            <a:endParaRPr lang="fa-IR" sz="2400" dirty="0">
              <a:solidFill>
                <a:schemeClr val="accent2"/>
              </a:solidFill>
              <a:cs typeface="B Titr" pitchFamily="2" charset="-78"/>
            </a:endParaRPr>
          </a:p>
        </p:txBody>
      </p:sp>
    </p:spTree>
  </p:cSld>
  <p:clrMapOvr>
    <a:masterClrMapping/>
  </p:clrMapOvr>
  <p:transition>
    <p:dissolv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cs typeface="B Titr" pitchFamily="2" charset="-78"/>
              </a:rPr>
              <a:t>آئین نامه و دستورالعمل مرخصی ها</a:t>
            </a:r>
            <a:endParaRPr lang="fa-IR" dirty="0"/>
          </a:p>
        </p:txBody>
      </p:sp>
      <p:sp>
        <p:nvSpPr>
          <p:cNvPr id="3" name="Content Placeholder 2"/>
          <p:cNvSpPr>
            <a:spLocks noGrp="1"/>
          </p:cNvSpPr>
          <p:nvPr>
            <p:ph idx="1"/>
          </p:nvPr>
        </p:nvSpPr>
        <p:spPr/>
        <p:txBody>
          <a:bodyPr>
            <a:noAutofit/>
          </a:bodyPr>
          <a:lstStyle/>
          <a:p>
            <a:pPr algn="just">
              <a:buNone/>
            </a:pPr>
            <a:endParaRPr lang="fa-IR" sz="2400" b="1" dirty="0" smtClean="0">
              <a:solidFill>
                <a:schemeClr val="accent2"/>
              </a:solidFill>
              <a:cs typeface="B Titr" pitchFamily="2" charset="-78"/>
            </a:endParaRPr>
          </a:p>
          <a:p>
            <a:pPr algn="just">
              <a:buNone/>
            </a:pPr>
            <a:r>
              <a:rPr lang="fa-IR" sz="2400" b="1" dirty="0" smtClean="0">
                <a:solidFill>
                  <a:schemeClr val="accent2"/>
                </a:solidFill>
                <a:cs typeface="B Titr" pitchFamily="2" charset="-78"/>
              </a:rPr>
              <a:t>     9-</a:t>
            </a:r>
            <a:r>
              <a:rPr lang="fa-IR" sz="2400" dirty="0" smtClean="0">
                <a:solidFill>
                  <a:schemeClr val="accent2"/>
                </a:solidFill>
                <a:cs typeface="B Titr" pitchFamily="2" charset="-78"/>
              </a:rPr>
              <a:t> کارمندان در صورت استفاده از مرخصی بدون حقوق بدون محدودیت زمان موظف هستند به منظور استمرار اشتراک در صندوق بازنشستگی مربوطه شخصا ظرف حداکثر یک ماه پس از صدور حکم کارگزینی به صندوق مذکور مراجعه نمایند.</a:t>
            </a:r>
          </a:p>
          <a:p>
            <a:pPr algn="just">
              <a:buNone/>
            </a:pPr>
            <a:endParaRPr lang="en-US" sz="2400" dirty="0" smtClean="0">
              <a:solidFill>
                <a:schemeClr val="accent2"/>
              </a:solidFill>
              <a:cs typeface="B Titr" pitchFamily="2" charset="-78"/>
            </a:endParaRPr>
          </a:p>
          <a:p>
            <a:pPr algn="just">
              <a:buNone/>
            </a:pPr>
            <a:r>
              <a:rPr lang="fa-IR" sz="2400" b="1" dirty="0" smtClean="0">
                <a:solidFill>
                  <a:schemeClr val="accent2"/>
                </a:solidFill>
                <a:cs typeface="B Titr" pitchFamily="2" charset="-78"/>
              </a:rPr>
              <a:t>    تبصره:</a:t>
            </a:r>
            <a:r>
              <a:rPr lang="fa-IR" sz="2400" dirty="0" smtClean="0">
                <a:solidFill>
                  <a:schemeClr val="accent2"/>
                </a:solidFill>
                <a:cs typeface="B Titr" pitchFamily="2" charset="-78"/>
              </a:rPr>
              <a:t> </a:t>
            </a:r>
          </a:p>
          <a:p>
            <a:pPr algn="just">
              <a:buNone/>
            </a:pPr>
            <a:r>
              <a:rPr lang="fa-IR" sz="2400" dirty="0" smtClean="0">
                <a:solidFill>
                  <a:schemeClr val="accent2"/>
                </a:solidFill>
                <a:cs typeface="B Titr" pitchFamily="2" charset="-78"/>
              </a:rPr>
              <a:t>      در هر صورت پرداخت کسورات سهم کارمند و کارفرما برابر مفاد دستورالعمل های صندوق های بازنشستگی زیربط به عهده کارمند می باشد.</a:t>
            </a:r>
            <a:endParaRPr lang="en-US" sz="2400" dirty="0" smtClean="0">
              <a:solidFill>
                <a:schemeClr val="accent2"/>
              </a:solidFill>
              <a:cs typeface="B Titr" pitchFamily="2" charset="-78"/>
            </a:endParaRPr>
          </a:p>
          <a:p>
            <a:pPr algn="just">
              <a:buNone/>
            </a:pPr>
            <a:endParaRPr lang="fa-IR" sz="2400" dirty="0">
              <a:solidFill>
                <a:schemeClr val="accent2"/>
              </a:solidFill>
              <a:cs typeface="B Titr" pitchFamily="2" charset="-78"/>
            </a:endParaRPr>
          </a:p>
        </p:txBody>
      </p:sp>
    </p:spTree>
  </p:cSld>
  <p:clrMapOvr>
    <a:masterClrMapping/>
  </p:clrMapOvr>
  <p:transition>
    <p:dissolv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mtClean="0">
                <a:cs typeface="B Titr" pitchFamily="2" charset="-78"/>
              </a:rPr>
              <a:t>آئین نامه و دستورالعمل مرخصی ها</a:t>
            </a:r>
            <a:endParaRPr lang="fa-IR" dirty="0"/>
          </a:p>
        </p:txBody>
      </p:sp>
      <p:sp>
        <p:nvSpPr>
          <p:cNvPr id="3" name="Content Placeholder 2"/>
          <p:cNvSpPr>
            <a:spLocks noGrp="1"/>
          </p:cNvSpPr>
          <p:nvPr>
            <p:ph idx="1"/>
          </p:nvPr>
        </p:nvSpPr>
        <p:spPr/>
        <p:txBody>
          <a:bodyPr>
            <a:normAutofit/>
          </a:bodyPr>
          <a:lstStyle/>
          <a:p>
            <a:pPr algn="just">
              <a:buNone/>
            </a:pPr>
            <a:endParaRPr lang="fa-IR" sz="2400" b="1" dirty="0" smtClean="0">
              <a:solidFill>
                <a:schemeClr val="accent2"/>
              </a:solidFill>
              <a:cs typeface="B Titr" pitchFamily="2" charset="-78"/>
            </a:endParaRPr>
          </a:p>
          <a:p>
            <a:pPr algn="just">
              <a:buNone/>
            </a:pPr>
            <a:r>
              <a:rPr lang="fa-IR" sz="2400" b="1" dirty="0" smtClean="0">
                <a:solidFill>
                  <a:schemeClr val="accent2"/>
                </a:solidFill>
                <a:cs typeface="B Titr" pitchFamily="2" charset="-78"/>
              </a:rPr>
              <a:t>    10-</a:t>
            </a:r>
            <a:r>
              <a:rPr lang="fa-IR" sz="2400" dirty="0" smtClean="0">
                <a:solidFill>
                  <a:schemeClr val="accent2"/>
                </a:solidFill>
                <a:cs typeface="B Titr" pitchFamily="2" charset="-78"/>
              </a:rPr>
              <a:t> موسسه موظف است در متن احکام مرخصی بدون حقوق بدون محدودیت زمان  محدودیت زمان کارمندان موارد ذیل را درج نمایند:</a:t>
            </a:r>
          </a:p>
          <a:p>
            <a:pPr algn="just">
              <a:buNone/>
            </a:pPr>
            <a:endParaRPr lang="en-US" sz="2400" dirty="0" smtClean="0">
              <a:solidFill>
                <a:schemeClr val="accent2"/>
              </a:solidFill>
              <a:cs typeface="B Titr" pitchFamily="2" charset="-78"/>
            </a:endParaRPr>
          </a:p>
          <a:p>
            <a:pPr algn="just">
              <a:buNone/>
            </a:pPr>
            <a:r>
              <a:rPr lang="fa-IR" sz="2400" dirty="0" smtClean="0">
                <a:solidFill>
                  <a:schemeClr val="accent2"/>
                </a:solidFill>
                <a:cs typeface="B Titr" pitchFamily="2" charset="-78"/>
              </a:rPr>
              <a:t>    الف) تاریخ شروع و عنوان عبارت« لغایت حصول شرایط بازنشستگی» موضوع ماده یک</a:t>
            </a:r>
            <a:endParaRPr lang="en-US" sz="2400" dirty="0" smtClean="0">
              <a:solidFill>
                <a:schemeClr val="accent2"/>
              </a:solidFill>
              <a:cs typeface="B Titr" pitchFamily="2" charset="-78"/>
            </a:endParaRPr>
          </a:p>
          <a:p>
            <a:pPr algn="just">
              <a:buNone/>
            </a:pPr>
            <a:r>
              <a:rPr lang="fa-IR" sz="2400" dirty="0" smtClean="0">
                <a:solidFill>
                  <a:schemeClr val="accent2"/>
                </a:solidFill>
                <a:cs typeface="B Titr" pitchFamily="2" charset="-78"/>
              </a:rPr>
              <a:t>    ب) درج مفاد </a:t>
            </a:r>
            <a:r>
              <a:rPr lang="fa-IR" sz="2400" smtClean="0">
                <a:solidFill>
                  <a:schemeClr val="accent2"/>
                </a:solidFill>
                <a:cs typeface="B Titr" pitchFamily="2" charset="-78"/>
              </a:rPr>
              <a:t>مواد 4 ، 6 ، 8 و 9 </a:t>
            </a:r>
            <a:r>
              <a:rPr lang="fa-IR" sz="2400" dirty="0" smtClean="0">
                <a:solidFill>
                  <a:schemeClr val="accent2"/>
                </a:solidFill>
                <a:cs typeface="B Titr" pitchFamily="2" charset="-78"/>
              </a:rPr>
              <a:t>دستور العمل در حکم کارگزینی</a:t>
            </a:r>
            <a:endParaRPr lang="en-US" sz="2400" dirty="0" smtClean="0">
              <a:solidFill>
                <a:schemeClr val="accent2"/>
              </a:solidFill>
              <a:cs typeface="B Titr" pitchFamily="2" charset="-78"/>
            </a:endParaRPr>
          </a:p>
          <a:p>
            <a:pPr algn="just">
              <a:buNone/>
            </a:pPr>
            <a:endParaRPr lang="fa-IR" sz="2400" dirty="0">
              <a:solidFill>
                <a:schemeClr val="accent2"/>
              </a:solidFill>
              <a:cs typeface="B Titr" pitchFamily="2" charset="-78"/>
            </a:endParaRPr>
          </a:p>
        </p:txBody>
      </p:sp>
    </p:spTree>
  </p:cSld>
  <p:clrMapOvr>
    <a:masterClrMapping/>
  </p:clrMapOvr>
  <p:transition>
    <p:dissolv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6" descr="boxedroses_l"/>
          <p:cNvPicPr>
            <a:picLocks noGrp="1" noChangeAspect="1" noChangeArrowheads="1"/>
          </p:cNvPicPr>
          <p:nvPr>
            <p:ph idx="1"/>
          </p:nvPr>
        </p:nvPicPr>
        <p:blipFill>
          <a:blip r:embed="rId2" cstate="print"/>
          <a:srcRect/>
          <a:stretch>
            <a:fillRect/>
          </a:stretch>
        </p:blipFill>
        <p:spPr bwMode="auto">
          <a:xfrm>
            <a:off x="0" y="0"/>
            <a:ext cx="9144000" cy="6858000"/>
          </a:xfrm>
          <a:prstGeom prst="rect">
            <a:avLst/>
          </a:prstGeom>
          <a:noFill/>
        </p:spPr>
      </p:pic>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fa-IR" sz="2800" dirty="0" smtClean="0">
                <a:cs typeface="B Titr" pitchFamily="2" charset="-78"/>
              </a:rPr>
              <a:t>آئین نامه و دستورالعمل مرخصی ها</a:t>
            </a:r>
            <a:endParaRPr lang="fa-IR" sz="2800" dirty="0"/>
          </a:p>
        </p:txBody>
      </p:sp>
      <p:sp>
        <p:nvSpPr>
          <p:cNvPr id="3" name="Content Placeholder 2"/>
          <p:cNvSpPr>
            <a:spLocks noGrp="1"/>
          </p:cNvSpPr>
          <p:nvPr>
            <p:ph idx="1"/>
          </p:nvPr>
        </p:nvSpPr>
        <p:spPr>
          <a:xfrm>
            <a:off x="457200" y="1268760"/>
            <a:ext cx="8229600" cy="4857403"/>
          </a:xfrm>
        </p:spPr>
        <p:txBody>
          <a:bodyPr>
            <a:normAutofit/>
          </a:bodyPr>
          <a:lstStyle/>
          <a:p>
            <a:pPr>
              <a:buNone/>
            </a:pPr>
            <a:r>
              <a:rPr lang="fa-IR" sz="2400" dirty="0" smtClean="0">
                <a:solidFill>
                  <a:schemeClr val="accent2"/>
                </a:solidFill>
                <a:cs typeface="B Titr" pitchFamily="2" charset="-78"/>
              </a:rPr>
              <a:t>    </a:t>
            </a:r>
          </a:p>
          <a:p>
            <a:pPr>
              <a:buNone/>
            </a:pPr>
            <a:r>
              <a:rPr lang="fa-IR" sz="2400" dirty="0" smtClean="0">
                <a:solidFill>
                  <a:schemeClr val="accent2"/>
                </a:solidFill>
                <a:cs typeface="B Titr" pitchFamily="2" charset="-78"/>
              </a:rPr>
              <a:t>  4- موسسه موظف است ترتیبی اتخاذ نماید تا امکان استفاده کارمندان از مرخصی استحقاقی سالیانه به میزان استحقاق در زمان مناسب و حداکثر تا پایان همان سال فراهم گردد و با درخواست آنان در این زمینه موافقت نماید.</a:t>
            </a:r>
            <a:endParaRPr lang="en-US" sz="2400" dirty="0" smtClean="0">
              <a:solidFill>
                <a:schemeClr val="accent2"/>
              </a:solidFill>
              <a:cs typeface="B Titr" pitchFamily="2" charset="-78"/>
            </a:endParaRPr>
          </a:p>
          <a:p>
            <a:pPr>
              <a:buNone/>
            </a:pPr>
            <a:r>
              <a:rPr lang="fa-IR" sz="2400" dirty="0" smtClean="0">
                <a:solidFill>
                  <a:schemeClr val="accent2"/>
                </a:solidFill>
                <a:cs typeface="B Titr" pitchFamily="2" charset="-78"/>
              </a:rPr>
              <a:t> 5- تعطیلات رسمی بین مرخصی های استحقاقی جزء مرخصی محسوب نمی شود. ( ازسال 1388 به بعد )</a:t>
            </a:r>
            <a:endParaRPr lang="en-US" sz="2400" dirty="0" smtClean="0">
              <a:solidFill>
                <a:schemeClr val="accent2"/>
              </a:solidFill>
              <a:cs typeface="B Titr" pitchFamily="2" charset="-78"/>
            </a:endParaRPr>
          </a:p>
          <a:p>
            <a:pPr>
              <a:buNone/>
            </a:pPr>
            <a:r>
              <a:rPr lang="fa-IR" sz="2400" dirty="0" smtClean="0">
                <a:solidFill>
                  <a:schemeClr val="accent2"/>
                </a:solidFill>
                <a:cs typeface="B Titr" pitchFamily="2" charset="-78"/>
              </a:rPr>
              <a:t>  6- انصراف از مرخصی استحقاقی تحصیل شده با اعلام کارمند و موافقت مسئول واحدامکان پذیر می باشد.</a:t>
            </a:r>
            <a:endParaRPr lang="en-US" sz="2400" dirty="0">
              <a:solidFill>
                <a:schemeClr val="accent2"/>
              </a:solidFill>
              <a:cs typeface="B Titr" pitchFamily="2" charset="-78"/>
            </a:endParaRPr>
          </a:p>
        </p:txBody>
      </p:sp>
    </p:spTree>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fa-IR" sz="2800" dirty="0" smtClean="0">
                <a:cs typeface="B Titr" pitchFamily="2" charset="-78"/>
              </a:rPr>
              <a:t>آئین نامه و دستورالعمل مرخصی ها</a:t>
            </a:r>
            <a:endParaRPr lang="fa-IR" sz="2800" dirty="0"/>
          </a:p>
        </p:txBody>
      </p:sp>
      <p:sp>
        <p:nvSpPr>
          <p:cNvPr id="3" name="Content Placeholder 2"/>
          <p:cNvSpPr>
            <a:spLocks noGrp="1"/>
          </p:cNvSpPr>
          <p:nvPr>
            <p:ph idx="1"/>
          </p:nvPr>
        </p:nvSpPr>
        <p:spPr>
          <a:xfrm>
            <a:off x="457200" y="1340768"/>
            <a:ext cx="8229600" cy="4785395"/>
          </a:xfrm>
        </p:spPr>
        <p:txBody>
          <a:bodyPr>
            <a:normAutofit/>
          </a:bodyPr>
          <a:lstStyle/>
          <a:p>
            <a:pPr algn="just">
              <a:buNone/>
            </a:pPr>
            <a:endParaRPr lang="fa-IR" sz="2400" dirty="0" smtClean="0">
              <a:solidFill>
                <a:schemeClr val="accent2"/>
              </a:solidFill>
              <a:cs typeface="B Titr" pitchFamily="2" charset="-78"/>
            </a:endParaRPr>
          </a:p>
          <a:p>
            <a:pPr algn="just">
              <a:buNone/>
            </a:pPr>
            <a:r>
              <a:rPr lang="fa-IR" sz="2400" dirty="0" smtClean="0">
                <a:solidFill>
                  <a:schemeClr val="accent2"/>
                </a:solidFill>
                <a:cs typeface="B Titr" pitchFamily="2" charset="-78"/>
              </a:rPr>
              <a:t>   7- استفاده از مرخصی استحقاقی در ایام خدمت نیمه وقت وتقلیل ساعت کاری طبق مقررات مربوطه به کارمندان تمام وقت می باشد.</a:t>
            </a:r>
            <a:endParaRPr lang="en-US" sz="2400" dirty="0" smtClean="0">
              <a:solidFill>
                <a:schemeClr val="accent2"/>
              </a:solidFill>
              <a:cs typeface="B Titr" pitchFamily="2" charset="-78"/>
            </a:endParaRPr>
          </a:p>
          <a:p>
            <a:pPr algn="just">
              <a:buNone/>
            </a:pPr>
            <a:r>
              <a:rPr lang="fa-IR" sz="2400" dirty="0" smtClean="0">
                <a:solidFill>
                  <a:schemeClr val="accent2"/>
                </a:solidFill>
                <a:cs typeface="B Titr" pitchFamily="2" charset="-78"/>
              </a:rPr>
              <a:t>    8- کارمندی که در حال مرخصی استحقاقی است می تواند تقاضا کند مرخصی او تمدید شود در صورت موافقت مسئول مربوطه تاریخ شروع مرخصی اخیر بلافاصله بعد از انقضای مرخصی قبلی خواهد بود.</a:t>
            </a:r>
          </a:p>
          <a:p>
            <a:pPr algn="just">
              <a:buNone/>
            </a:pPr>
            <a:r>
              <a:rPr lang="fa-IR" sz="2400" dirty="0" smtClean="0">
                <a:solidFill>
                  <a:schemeClr val="accent2"/>
                </a:solidFill>
                <a:cs typeface="B Titr" pitchFamily="2" charset="-78"/>
              </a:rPr>
              <a:t>    9- درصورت عدم موافقت مسئول مربوطه و یا عدم وصول نظریه وی، کارمند مکلف است در پایان مدت مرخصی در محل خدمت خود حاضر شود.</a:t>
            </a:r>
            <a:endParaRPr lang="en-US" sz="2400" dirty="0" smtClean="0">
              <a:solidFill>
                <a:schemeClr val="accent2"/>
              </a:solidFill>
              <a:cs typeface="B Titr" pitchFamily="2" charset="-78"/>
            </a:endParaRPr>
          </a:p>
          <a:p>
            <a:pPr algn="just">
              <a:buNone/>
            </a:pPr>
            <a:endParaRPr lang="fa-IR" sz="2400" dirty="0">
              <a:solidFill>
                <a:schemeClr val="accent2"/>
              </a:solidFill>
              <a:cs typeface="B Titr" pitchFamily="2" charset="-78"/>
            </a:endParaRPr>
          </a:p>
        </p:txBody>
      </p:sp>
    </p:spTree>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2800" dirty="0" smtClean="0">
                <a:cs typeface="B Titr" pitchFamily="2" charset="-78"/>
              </a:rPr>
              <a:t>آئین نامه و دستورالعمل مرخصی ها</a:t>
            </a:r>
            <a:endParaRPr lang="fa-IR" sz="2800" dirty="0"/>
          </a:p>
        </p:txBody>
      </p:sp>
      <p:sp>
        <p:nvSpPr>
          <p:cNvPr id="3" name="Content Placeholder 2"/>
          <p:cNvSpPr>
            <a:spLocks noGrp="1"/>
          </p:cNvSpPr>
          <p:nvPr>
            <p:ph idx="1"/>
          </p:nvPr>
        </p:nvSpPr>
        <p:spPr>
          <a:xfrm>
            <a:off x="304800" y="1340768"/>
            <a:ext cx="8686800" cy="4739357"/>
          </a:xfrm>
        </p:spPr>
        <p:txBody>
          <a:bodyPr>
            <a:normAutofit fontScale="92500"/>
          </a:bodyPr>
          <a:lstStyle/>
          <a:p>
            <a:pPr algn="just">
              <a:buNone/>
            </a:pPr>
            <a:r>
              <a:rPr lang="fa-IR" sz="2800" dirty="0" smtClean="0">
                <a:solidFill>
                  <a:schemeClr val="accent2"/>
                </a:solidFill>
                <a:cs typeface="B Titr" pitchFamily="2" charset="-78"/>
              </a:rPr>
              <a:t>   10- حفظ پست سازمانی کارمندی که در حال استفاده از مرخصی استحقاقی است الزامی می باشد. و در این مدت مسئول مربوطه وظایف او را به کارمند یا کارمندان دیگر محول میکند.</a:t>
            </a:r>
            <a:endParaRPr lang="en-US" sz="2800" dirty="0" smtClean="0">
              <a:solidFill>
                <a:schemeClr val="accent2"/>
              </a:solidFill>
              <a:cs typeface="B Titr" pitchFamily="2" charset="-78"/>
            </a:endParaRPr>
          </a:p>
          <a:p>
            <a:pPr algn="just">
              <a:buNone/>
            </a:pPr>
            <a:r>
              <a:rPr lang="fa-IR" sz="2800" dirty="0" smtClean="0">
                <a:solidFill>
                  <a:schemeClr val="accent2"/>
                </a:solidFill>
                <a:cs typeface="B Titr" pitchFamily="2" charset="-78"/>
              </a:rPr>
              <a:t>   11- موافقت با تقاضای مرخصی استحقاقی استفاده نشده مستخدمین در هنگام بازنشستگی با رعایت مقررات مربوطه الزامی است و دراین مورد حفظ پست سازمانی مستخدم ضروری نمی باشد.</a:t>
            </a:r>
            <a:endParaRPr lang="en-US" sz="2800" dirty="0" smtClean="0">
              <a:solidFill>
                <a:schemeClr val="accent2"/>
              </a:solidFill>
              <a:cs typeface="B Titr" pitchFamily="2" charset="-78"/>
            </a:endParaRPr>
          </a:p>
          <a:p>
            <a:pPr algn="just">
              <a:buNone/>
            </a:pPr>
            <a:r>
              <a:rPr lang="fa-IR" sz="2800" dirty="0" smtClean="0">
                <a:solidFill>
                  <a:schemeClr val="accent2"/>
                </a:solidFill>
                <a:cs typeface="B Titr" pitchFamily="2" charset="-78"/>
              </a:rPr>
              <a:t>   12- به مرخصی استعلاجی که از چهار ماه تجاوز نماید نسبت به مدت زائد بر چهار ماه و به دوران مرخصی بدون حقوق و آمادگی به خدمت و تعلیق و برکناری از خدمت و انفصال و خدمت زیر پرچم و غیبت موجه مرخصی استحقاقی تعلق نمی گیرد.</a:t>
            </a:r>
            <a:endParaRPr lang="en-US" sz="2800" dirty="0" smtClean="0">
              <a:solidFill>
                <a:schemeClr val="accent2"/>
              </a:solidFill>
              <a:cs typeface="B Titr" pitchFamily="2" charset="-78"/>
            </a:endParaRPr>
          </a:p>
          <a:p>
            <a:pPr algn="just">
              <a:buNone/>
            </a:pPr>
            <a:r>
              <a:rPr lang="fa-IR" sz="2800" dirty="0" smtClean="0">
                <a:solidFill>
                  <a:schemeClr val="accent2"/>
                </a:solidFill>
                <a:cs typeface="B Titr" pitchFamily="2" charset="-78"/>
              </a:rPr>
              <a:t>تبصره:مرخصی زایمان مشمول محدودیت مندرج در این ماده نخواهد بود.</a:t>
            </a:r>
            <a:endParaRPr lang="en-US" sz="2800" dirty="0" smtClean="0">
              <a:solidFill>
                <a:schemeClr val="accent2"/>
              </a:solidFill>
              <a:cs typeface="B Titr" pitchFamily="2" charset="-78"/>
            </a:endParaRPr>
          </a:p>
          <a:p>
            <a:pPr algn="just">
              <a:buNone/>
            </a:pPr>
            <a:endParaRPr lang="fa-IR" sz="2800" dirty="0">
              <a:solidFill>
                <a:schemeClr val="accent2"/>
              </a:solidFill>
              <a:cs typeface="B Titr" pitchFamily="2" charset="-78"/>
            </a:endParaRPr>
          </a:p>
        </p:txBody>
      </p:sp>
    </p:spTree>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2800" dirty="0" smtClean="0">
                <a:cs typeface="B Titr" pitchFamily="2" charset="-78"/>
              </a:rPr>
              <a:t>آئین نامه و دستورالعمل مرخصی ها</a:t>
            </a:r>
            <a:endParaRPr lang="fa-IR" sz="2800" dirty="0"/>
          </a:p>
        </p:txBody>
      </p:sp>
      <p:cxnSp>
        <p:nvCxnSpPr>
          <p:cNvPr id="6" name="Straight Connector 5"/>
          <p:cNvCxnSpPr/>
          <p:nvPr/>
        </p:nvCxnSpPr>
        <p:spPr>
          <a:xfrm flipH="1">
            <a:off x="8100392" y="1700808"/>
            <a:ext cx="720080" cy="108012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H="1">
            <a:off x="8100392" y="1772816"/>
            <a:ext cx="648072" cy="936104"/>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H="1">
            <a:off x="8100392" y="1772816"/>
            <a:ext cx="576064" cy="1008112"/>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V="1">
            <a:off x="8100392" y="1772816"/>
            <a:ext cx="720080" cy="1008112"/>
          </a:xfrm>
          <a:prstGeom prst="line">
            <a:avLst/>
          </a:prstGeom>
        </p:spPr>
        <p:style>
          <a:lnRef idx="1">
            <a:schemeClr val="accent1"/>
          </a:lnRef>
          <a:fillRef idx="0">
            <a:schemeClr val="accent1"/>
          </a:fillRef>
          <a:effectRef idx="0">
            <a:schemeClr val="accent1"/>
          </a:effectRef>
          <a:fontRef idx="minor">
            <a:schemeClr val="tx1"/>
          </a:fontRef>
        </p:style>
      </p:cxnSp>
      <p:sp>
        <p:nvSpPr>
          <p:cNvPr id="9" name="Content Placeholder 8"/>
          <p:cNvSpPr>
            <a:spLocks noGrp="1"/>
          </p:cNvSpPr>
          <p:nvPr>
            <p:ph idx="1"/>
          </p:nvPr>
        </p:nvSpPr>
        <p:spPr/>
        <p:txBody>
          <a:bodyPr>
            <a:normAutofit/>
          </a:bodyPr>
          <a:lstStyle/>
          <a:p>
            <a:pPr algn="just">
              <a:buNone/>
            </a:pPr>
            <a:r>
              <a:rPr lang="fa-IR" sz="2400" dirty="0" smtClean="0">
                <a:solidFill>
                  <a:schemeClr val="accent2"/>
                </a:solidFill>
                <a:cs typeface="B Titr" pitchFamily="2" charset="-78"/>
              </a:rPr>
              <a:t>    </a:t>
            </a:r>
          </a:p>
          <a:p>
            <a:pPr algn="just">
              <a:buNone/>
            </a:pPr>
            <a:r>
              <a:rPr lang="fa-IR" sz="2400" dirty="0" smtClean="0">
                <a:solidFill>
                  <a:schemeClr val="accent2"/>
                </a:solidFill>
                <a:cs typeface="B Titr" pitchFamily="2" charset="-78"/>
              </a:rPr>
              <a:t>   13- باز خرید مرخصی استحقاقی ذخیره شده با درخواست کارمند در طول هر دوره ده ساله خدمتی، فقط برای یک بار در هر دوره، و درصورت وجود اعتبار پس از تصویب در هیات رئیسه موسسه بلامانع می باشد.موسسه موظف است مرخصی بازخرید شده را از مجموع ذخیره مرخصی استحقاقی کارمند کسر نماید. (ازسال 1391 به بعد)</a:t>
            </a:r>
          </a:p>
          <a:p>
            <a:pPr algn="just">
              <a:buNone/>
            </a:pPr>
            <a:endParaRPr lang="en-US" sz="2400" dirty="0" smtClean="0">
              <a:solidFill>
                <a:schemeClr val="accent2"/>
              </a:solidFill>
              <a:cs typeface="B Titr" pitchFamily="2" charset="-78"/>
            </a:endParaRPr>
          </a:p>
          <a:p>
            <a:pPr algn="just">
              <a:buNone/>
            </a:pPr>
            <a:r>
              <a:rPr lang="fa-IR" sz="2400" dirty="0" smtClean="0">
                <a:solidFill>
                  <a:schemeClr val="accent2"/>
                </a:solidFill>
                <a:cs typeface="B Titr" pitchFamily="2" charset="-78"/>
              </a:rPr>
              <a:t>    14- کارگزینی موسسه مکلف است نسسبت به اعلام مانده ذخیره مرخصی استحقاقی سالیانه کارمندان حداکثر تا پایان اردیبهشت ماه سال بعد اقدام نماید.</a:t>
            </a:r>
            <a:endParaRPr lang="en-US" sz="2400" dirty="0" smtClean="0">
              <a:solidFill>
                <a:schemeClr val="accent2"/>
              </a:solidFill>
              <a:cs typeface="B Titr" pitchFamily="2" charset="-78"/>
            </a:endParaRPr>
          </a:p>
          <a:p>
            <a:pPr algn="just">
              <a:buNone/>
            </a:pPr>
            <a:endParaRPr lang="fa-IR" sz="2400" dirty="0">
              <a:solidFill>
                <a:schemeClr val="accent2"/>
              </a:solidFill>
              <a:cs typeface="B Titr" pitchFamily="2" charset="-78"/>
            </a:endParaRPr>
          </a:p>
        </p:txBody>
      </p:sp>
    </p:spTree>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2800" dirty="0" smtClean="0">
                <a:cs typeface="B Titr" pitchFamily="2" charset="-78"/>
              </a:rPr>
              <a:t>آئین نامه و دستورالعمل مرخصی ها</a:t>
            </a:r>
            <a:endParaRPr lang="fa-IR" sz="2800" dirty="0"/>
          </a:p>
        </p:txBody>
      </p:sp>
      <p:sp>
        <p:nvSpPr>
          <p:cNvPr id="5" name="Content Placeholder 4"/>
          <p:cNvSpPr>
            <a:spLocks noGrp="1"/>
          </p:cNvSpPr>
          <p:nvPr>
            <p:ph idx="1"/>
          </p:nvPr>
        </p:nvSpPr>
        <p:spPr/>
        <p:txBody>
          <a:bodyPr>
            <a:normAutofit/>
          </a:bodyPr>
          <a:lstStyle/>
          <a:p>
            <a:pPr algn="just">
              <a:buNone/>
            </a:pPr>
            <a:endParaRPr lang="fa-IR" sz="2400" dirty="0" smtClean="0">
              <a:solidFill>
                <a:schemeClr val="accent2"/>
              </a:solidFill>
              <a:cs typeface="B Titr" pitchFamily="2" charset="-78"/>
            </a:endParaRPr>
          </a:p>
          <a:p>
            <a:pPr algn="just">
              <a:buNone/>
            </a:pPr>
            <a:r>
              <a:rPr lang="fa-IR" sz="2400" dirty="0" smtClean="0">
                <a:solidFill>
                  <a:schemeClr val="accent2"/>
                </a:solidFill>
                <a:cs typeface="B Titr" pitchFamily="2" charset="-78"/>
              </a:rPr>
              <a:t>   15- کارمندان مشمول قرارداد معین (تبصره3 ماده2) سالی 30 روز مرخصی خواهند داشت که درصورت عدم بازخرید نیمی از آن قابل ذخیره شدن می باشد. (ازسال 1391 به بعد)</a:t>
            </a:r>
          </a:p>
          <a:p>
            <a:pPr algn="just">
              <a:buNone/>
            </a:pPr>
            <a:endParaRPr lang="en-US" sz="2400" dirty="0" smtClean="0">
              <a:solidFill>
                <a:schemeClr val="accent2"/>
              </a:solidFill>
              <a:cs typeface="B Titr" pitchFamily="2" charset="-78"/>
            </a:endParaRPr>
          </a:p>
          <a:p>
            <a:pPr algn="just">
              <a:buNone/>
            </a:pPr>
            <a:r>
              <a:rPr lang="fa-IR" sz="2400" dirty="0" smtClean="0">
                <a:solidFill>
                  <a:schemeClr val="accent2"/>
                </a:solidFill>
                <a:cs typeface="B Titr" pitchFamily="2" charset="-78"/>
              </a:rPr>
              <a:t>    16- موسسه می تواند درصورت تقاضای کارمندان مشمول قرارداد کار معین نسبت به بازخرید پانزده روز مرخصی ذخیره سالیانه در پایان هر سال اقدام نماید.</a:t>
            </a:r>
          </a:p>
          <a:p>
            <a:pPr algn="just">
              <a:buNone/>
            </a:pPr>
            <a:r>
              <a:rPr lang="fa-IR" sz="2400" dirty="0" smtClean="0">
                <a:solidFill>
                  <a:schemeClr val="accent2"/>
                </a:solidFill>
                <a:cs typeface="B Titr" pitchFamily="2" charset="-78"/>
              </a:rPr>
              <a:t>17- بازخرید ذخیره مرخصی کارمندان مشمولان قرارداد کار معین بر اساس حقوق و مزایای مندرج در آخرین قرارداد منعقده تعیین می گردد.</a:t>
            </a:r>
            <a:endParaRPr lang="en-US" sz="2400" dirty="0" smtClean="0">
              <a:solidFill>
                <a:schemeClr val="accent2"/>
              </a:solidFill>
              <a:cs typeface="B Titr" pitchFamily="2" charset="-78"/>
            </a:endParaRPr>
          </a:p>
          <a:p>
            <a:pPr algn="just">
              <a:buNone/>
            </a:pPr>
            <a:endParaRPr lang="en-US" sz="2400" dirty="0" smtClean="0">
              <a:solidFill>
                <a:schemeClr val="accent2"/>
              </a:solidFill>
              <a:cs typeface="B Titr" pitchFamily="2" charset="-78"/>
            </a:endParaRPr>
          </a:p>
          <a:p>
            <a:pPr algn="just">
              <a:buNone/>
            </a:pPr>
            <a:endParaRPr lang="fa-IR" sz="2400" dirty="0">
              <a:solidFill>
                <a:schemeClr val="accent2"/>
              </a:solidFill>
              <a:cs typeface="B Titr" pitchFamily="2" charset="-78"/>
            </a:endParaRPr>
          </a:p>
        </p:txBody>
      </p:sp>
    </p:spTree>
  </p:cSld>
  <p:clrMapOvr>
    <a:masterClrMapping/>
  </p:clrMapOvr>
  <p:transition>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2800" dirty="0" smtClean="0">
                <a:cs typeface="B Titr" pitchFamily="2" charset="-78"/>
              </a:rPr>
              <a:t>آئین نامه و دستورالعمل مرخصی ها</a:t>
            </a:r>
            <a:endParaRPr lang="fa-IR" sz="2800" dirty="0"/>
          </a:p>
        </p:txBody>
      </p:sp>
      <p:sp>
        <p:nvSpPr>
          <p:cNvPr id="3" name="Content Placeholder 2"/>
          <p:cNvSpPr>
            <a:spLocks noGrp="1"/>
          </p:cNvSpPr>
          <p:nvPr>
            <p:ph idx="1"/>
          </p:nvPr>
        </p:nvSpPr>
        <p:spPr>
          <a:xfrm>
            <a:off x="304800" y="1340768"/>
            <a:ext cx="8686800" cy="4739357"/>
          </a:xfrm>
        </p:spPr>
        <p:txBody>
          <a:bodyPr>
            <a:normAutofit/>
          </a:bodyPr>
          <a:lstStyle/>
          <a:p>
            <a:pPr algn="just">
              <a:buNone/>
            </a:pPr>
            <a:r>
              <a:rPr lang="fa-IR" sz="2400" b="1" dirty="0" smtClean="0">
                <a:solidFill>
                  <a:schemeClr val="accent2"/>
                </a:solidFill>
                <a:cs typeface="B Titr" pitchFamily="2" charset="-78"/>
              </a:rPr>
              <a:t>    </a:t>
            </a:r>
          </a:p>
          <a:p>
            <a:pPr algn="just">
              <a:buNone/>
            </a:pPr>
            <a:r>
              <a:rPr lang="fa-IR" sz="2400" b="1" dirty="0" smtClean="0">
                <a:solidFill>
                  <a:schemeClr val="accent2"/>
                </a:solidFill>
                <a:cs typeface="B Titr" pitchFamily="2" charset="-78"/>
              </a:rPr>
              <a:t>  </a:t>
            </a:r>
            <a:r>
              <a:rPr lang="fa-IR" sz="2400" dirty="0" smtClean="0">
                <a:solidFill>
                  <a:schemeClr val="accent2"/>
                </a:solidFill>
                <a:cs typeface="B Titr" pitchFamily="2" charset="-78"/>
              </a:rPr>
              <a:t>18 - درصورت استخدام یا تبدیل وضعیت استخدامی کارمندان مشمول قرارداد کار معین به وضعیت پیمانی مرخصی های استحقاقی ذخیره شده، کماکان قابل ذخیره خواهد بود.</a:t>
            </a:r>
            <a:endParaRPr lang="en-US" sz="2400" dirty="0" smtClean="0">
              <a:solidFill>
                <a:schemeClr val="accent2"/>
              </a:solidFill>
              <a:cs typeface="B Titr" pitchFamily="2" charset="-78"/>
            </a:endParaRPr>
          </a:p>
          <a:p>
            <a:pPr algn="just">
              <a:buNone/>
            </a:pPr>
            <a:r>
              <a:rPr lang="fa-IR" sz="2400" dirty="0" smtClean="0">
                <a:solidFill>
                  <a:schemeClr val="accent2"/>
                </a:solidFill>
                <a:cs typeface="B Titr" pitchFamily="2" charset="-78"/>
              </a:rPr>
              <a:t>  19- پرسنل مشمول تبصره4 ماده2 به عنوان مشاغل کارگری تلقی می گردند. این افراد در هر سال با احتساب چهار روز جمعه سی روز مرخصی استحقاقی خواهند داشت که نه روز قابل ذخیره شدن می باشد. سایر روزهای تعطیل جزء ایام مرخصی محسوب نخواهد شد.</a:t>
            </a:r>
            <a:endParaRPr lang="en-US" sz="2400" dirty="0" smtClean="0">
              <a:solidFill>
                <a:schemeClr val="accent2"/>
              </a:solidFill>
              <a:cs typeface="B Titr" pitchFamily="2" charset="-78"/>
            </a:endParaRPr>
          </a:p>
          <a:p>
            <a:pPr algn="just">
              <a:buNone/>
            </a:pPr>
            <a:r>
              <a:rPr lang="fa-IR" sz="2400" dirty="0" smtClean="0">
                <a:solidFill>
                  <a:schemeClr val="accent2"/>
                </a:solidFill>
                <a:cs typeface="B Titr" pitchFamily="2" charset="-78"/>
              </a:rPr>
              <a:t> 20- مشمولین قانون خدمت پزشکان و پیراپزشکان ازلحاظ مرخصيهاي استحقاقي ،استعلاجي همانند پرسنل رسمي ميباشند.</a:t>
            </a:r>
            <a:endParaRPr lang="en-US" sz="2400" dirty="0" smtClean="0">
              <a:solidFill>
                <a:schemeClr val="accent2"/>
              </a:solidFill>
              <a:cs typeface="B Titr" pitchFamily="2" charset="-78"/>
            </a:endParaRPr>
          </a:p>
          <a:p>
            <a:pPr algn="just">
              <a:buNone/>
            </a:pPr>
            <a:endParaRPr lang="en-US" sz="2400" dirty="0">
              <a:solidFill>
                <a:schemeClr val="accent2"/>
              </a:solidFill>
              <a:cs typeface="B Titr" pitchFamily="2" charset="-78"/>
            </a:endParaRPr>
          </a:p>
        </p:txBody>
      </p:sp>
    </p:spTree>
  </p:cSld>
  <p:clrMapOvr>
    <a:masterClrMapping/>
  </p:clrMapOvr>
  <p:transition>
    <p:dissolv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578</TotalTime>
  <Words>3260</Words>
  <Application>Microsoft Office PowerPoint</Application>
  <PresentationFormat>On-screen Show (4:3)</PresentationFormat>
  <Paragraphs>192</Paragraphs>
  <Slides>36</Slides>
  <Notes>0</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Trek</vt:lpstr>
      <vt:lpstr>  آئین نامه و دستورالعمل مرخصی ها     تهیه و تنظیم : کارگزینی</vt:lpstr>
      <vt:lpstr>آئین نامه و دستورالعمل مرخصی ها</vt:lpstr>
      <vt:lpstr>آئین نامه و دستورالعمل مرخصی ها</vt:lpstr>
      <vt:lpstr>آئین نامه و دستورالعمل مرخصی ها</vt:lpstr>
      <vt:lpstr>آئین نامه و دستورالعمل مرخصی ها</vt:lpstr>
      <vt:lpstr>آئین نامه و دستورالعمل مرخصی ها</vt:lpstr>
      <vt:lpstr>آئین نامه و دستورالعمل مرخصی ها</vt:lpstr>
      <vt:lpstr>آئین نامه و دستورالعمل مرخصی ها</vt:lpstr>
      <vt:lpstr>آئین نامه و دستورالعمل مرخصی ها</vt:lpstr>
      <vt:lpstr>آئین نامه و دستورالعمل مرخصی ها</vt:lpstr>
      <vt:lpstr>آئین نامه و دستورالعمل مرخصی ها</vt:lpstr>
      <vt:lpstr>آئین نامه و دستورالعمل مرخصی ها</vt:lpstr>
      <vt:lpstr>آئین نامه و دستورالعمل مرخصی ها</vt:lpstr>
      <vt:lpstr>آئین نامه و دستورالعمل مرخصی ها</vt:lpstr>
      <vt:lpstr>آئین نامه و دستورالعمل مرخصی ها</vt:lpstr>
      <vt:lpstr>آئین نامه و دستورالعمل مرخصی ها</vt:lpstr>
      <vt:lpstr>آئین نامه و دستورالعمل مرخصی ها</vt:lpstr>
      <vt:lpstr>آئین نامه و دستورالعمل مرخصی ها</vt:lpstr>
      <vt:lpstr>آئین نامه و دستورالعمل مرخصی ها</vt:lpstr>
      <vt:lpstr>آئین نامه و دستورالعمل مرخصی ها</vt:lpstr>
      <vt:lpstr>آئین نامه و دستورالعمل مرخصی ها</vt:lpstr>
      <vt:lpstr>آئین نامه و دستورالعمل مرخصی ها</vt:lpstr>
      <vt:lpstr>آئین نامه و دستورالعمل مرخصی ها</vt:lpstr>
      <vt:lpstr>آئین نامه و دستورالعمل مرخصی ها</vt:lpstr>
      <vt:lpstr>آئین نامه و دستورالعمل مرخصی ها</vt:lpstr>
      <vt:lpstr>آئین نامه و دستورالعمل مرخصی ها</vt:lpstr>
      <vt:lpstr>آئین نامه و دستورالعمل مرخصی ها</vt:lpstr>
      <vt:lpstr>آئین نامه و دستورالعمل مرخصی ها</vt:lpstr>
      <vt:lpstr>آئین نامه و دستورالعمل مرخصی ها</vt:lpstr>
      <vt:lpstr>آئین نامه و دستورالعمل مرخصی ها</vt:lpstr>
      <vt:lpstr>آئین نامه و دستورالعمل مرخصی ها</vt:lpstr>
      <vt:lpstr>آئین نامه و دستورالعمل مرخصی ها</vt:lpstr>
      <vt:lpstr>آئین نامه و دستورالعمل مرخصی ها</vt:lpstr>
      <vt:lpstr>آئین نامه و دستورالعمل مرخصی ها</vt:lpstr>
      <vt:lpstr>آئین نامه و دستورالعمل مرخصی ها</vt:lpstr>
      <vt:lpstr>Slide 36</vt:lpstr>
    </vt:vector>
  </TitlesOfParts>
  <Company>NPSoft.ir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آموزش مقدماتی قوانین و مقررات استخدامی ( حقوق و مزایا )   تعاریف اقلام حقوقی مندرج در احکام پرسنلی</dc:title>
  <dc:creator>NPSoft</dc:creator>
  <cp:lastModifiedBy>khatam</cp:lastModifiedBy>
  <cp:revision>148</cp:revision>
  <dcterms:created xsi:type="dcterms:W3CDTF">2016-09-15T13:47:18Z</dcterms:created>
  <dcterms:modified xsi:type="dcterms:W3CDTF">2018-11-13T04:14:51Z</dcterms:modified>
</cp:coreProperties>
</file>